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6" r:id="rId4"/>
    <p:sldId id="280" r:id="rId5"/>
    <p:sldId id="260" r:id="rId6"/>
    <p:sldId id="288" r:id="rId7"/>
    <p:sldId id="289" r:id="rId8"/>
    <p:sldId id="265" r:id="rId9"/>
    <p:sldId id="258" r:id="rId10"/>
    <p:sldId id="281" r:id="rId11"/>
    <p:sldId id="282" r:id="rId12"/>
    <p:sldId id="263" r:id="rId13"/>
    <p:sldId id="273" r:id="rId14"/>
    <p:sldId id="292" r:id="rId15"/>
    <p:sldId id="293" r:id="rId16"/>
    <p:sldId id="294" r:id="rId17"/>
    <p:sldId id="291" r:id="rId18"/>
    <p:sldId id="295" r:id="rId19"/>
    <p:sldId id="267" r:id="rId20"/>
    <p:sldId id="269" r:id="rId21"/>
    <p:sldId id="283" r:id="rId22"/>
    <p:sldId id="278" r:id="rId23"/>
    <p:sldId id="274" r:id="rId24"/>
    <p:sldId id="296" r:id="rId25"/>
    <p:sldId id="297" r:id="rId26"/>
    <p:sldId id="284" r:id="rId27"/>
    <p:sldId id="271" r:id="rId28"/>
    <p:sldId id="286" r:id="rId29"/>
    <p:sldId id="287" r:id="rId30"/>
    <p:sldId id="279" r:id="rId31"/>
    <p:sldId id="262" r:id="rId32"/>
    <p:sldId id="298" r:id="rId33"/>
    <p:sldId id="299" r:id="rId34"/>
    <p:sldId id="276" r:id="rId35"/>
    <p:sldId id="277" r:id="rId36"/>
    <p:sldId id="290" r:id="rId37"/>
    <p:sldId id="264" r:id="rId38"/>
  </p:sldIdLst>
  <p:sldSz cx="9144000" cy="5143500" type="screen16x9"/>
  <p:notesSz cx="6858000" cy="9144000"/>
  <p:embeddedFontLst>
    <p:embeddedFont>
      <p:font typeface="Open Sans ExtraBold" panose="020B0604020202020204" charset="0"/>
      <p:bold r:id="rId40"/>
      <p:boldItalic r:id="rId41"/>
    </p:embeddedFont>
    <p:embeddedFont>
      <p:font typeface="Palanquin" panose="020B0604020202020204" charset="0"/>
      <p:regular r:id="rId42"/>
      <p:bold r:id="rId43"/>
    </p:embeddedFont>
    <p:embeddedFont>
      <p:font typeface="Signika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3Lz4p+8s9/tlNHtXlGvI0sao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157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21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31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23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45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717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172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403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62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902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857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567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208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799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714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046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889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45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25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269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011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445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963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824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10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742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575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66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158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76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8FAFB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805650" y="664425"/>
            <a:ext cx="7532700" cy="2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2298900" y="3455700"/>
            <a:ext cx="4546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84" name="Google Shape;8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 flipH="1">
            <a:off x="1538827" y="1324175"/>
            <a:ext cx="350250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ubTitle" idx="1"/>
          </p:nvPr>
        </p:nvSpPr>
        <p:spPr>
          <a:xfrm flipH="1">
            <a:off x="1538827" y="2131875"/>
            <a:ext cx="35025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/>
          <p:nvPr/>
        </p:nvSpPr>
        <p:spPr>
          <a:xfrm flipH="1">
            <a:off x="1538825" y="3416175"/>
            <a:ext cx="35025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CREDITS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,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and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sz="1200" b="0" i="0" u="none" strike="noStrike" cap="none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1288854" y="366872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ubTitle" idx="1"/>
          </p:nvPr>
        </p:nvSpPr>
        <p:spPr>
          <a:xfrm>
            <a:off x="1288850" y="394810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title" idx="3"/>
          </p:nvPr>
        </p:nvSpPr>
        <p:spPr>
          <a:xfrm>
            <a:off x="5249904" y="366872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4"/>
          </p:nvPr>
        </p:nvSpPr>
        <p:spPr>
          <a:xfrm>
            <a:off x="5249900" y="394810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title" idx="5"/>
          </p:nvPr>
        </p:nvSpPr>
        <p:spPr>
          <a:xfrm>
            <a:off x="1288854" y="1858200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ubTitle" idx="6"/>
          </p:nvPr>
        </p:nvSpPr>
        <p:spPr>
          <a:xfrm>
            <a:off x="1288850" y="214247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title" idx="7"/>
          </p:nvPr>
        </p:nvSpPr>
        <p:spPr>
          <a:xfrm>
            <a:off x="5249904" y="1858200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8"/>
          </p:nvPr>
        </p:nvSpPr>
        <p:spPr>
          <a:xfrm>
            <a:off x="5249900" y="214247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 idx="2"/>
          </p:nvPr>
        </p:nvSpPr>
        <p:spPr>
          <a:xfrm>
            <a:off x="1300279" y="361607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ubTitle" idx="1"/>
          </p:nvPr>
        </p:nvSpPr>
        <p:spPr>
          <a:xfrm>
            <a:off x="1300275" y="3900350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title" idx="3"/>
          </p:nvPr>
        </p:nvSpPr>
        <p:spPr>
          <a:xfrm>
            <a:off x="5238529" y="361607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ubTitle" idx="4"/>
          </p:nvPr>
        </p:nvSpPr>
        <p:spPr>
          <a:xfrm>
            <a:off x="5238525" y="3900350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4257025" y="4604009"/>
            <a:ext cx="793800" cy="80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/>
          <p:nvPr/>
        </p:nvSpPr>
        <p:spPr>
          <a:xfrm rot="10800000" flipH="1">
            <a:off x="8430725" y="2388000"/>
            <a:ext cx="367500" cy="36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rot="10800000" flipH="1">
            <a:off x="227875" y="3759775"/>
            <a:ext cx="318300" cy="2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/>
          <p:nvPr/>
        </p:nvSpPr>
        <p:spPr>
          <a:xfrm rot="10800000" flipH="1">
            <a:off x="5238525" y="-207725"/>
            <a:ext cx="759300" cy="6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713347" y="1928053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title" idx="2"/>
          </p:nvPr>
        </p:nvSpPr>
        <p:spPr>
          <a:xfrm>
            <a:off x="713225" y="620840"/>
            <a:ext cx="46998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ubTitle" idx="1"/>
          </p:nvPr>
        </p:nvSpPr>
        <p:spPr>
          <a:xfrm>
            <a:off x="713325" y="3204490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3"/>
          </p:nvPr>
        </p:nvSpPr>
        <p:spPr>
          <a:xfrm>
            <a:off x="713325" y="2759665"/>
            <a:ext cx="46995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2635025" y="1710253"/>
            <a:ext cx="3873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title" idx="2"/>
          </p:nvPr>
        </p:nvSpPr>
        <p:spPr>
          <a:xfrm>
            <a:off x="2634925" y="532738"/>
            <a:ext cx="38742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1"/>
          </p:nvPr>
        </p:nvSpPr>
        <p:spPr>
          <a:xfrm>
            <a:off x="2222200" y="2986690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ubTitle" idx="3"/>
          </p:nvPr>
        </p:nvSpPr>
        <p:spPr>
          <a:xfrm>
            <a:off x="2635007" y="2541865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3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4143975" y="3079988"/>
            <a:ext cx="3873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title" idx="2"/>
          </p:nvPr>
        </p:nvSpPr>
        <p:spPr>
          <a:xfrm>
            <a:off x="4143875" y="2054175"/>
            <a:ext cx="38742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ubTitle" idx="1"/>
          </p:nvPr>
        </p:nvSpPr>
        <p:spPr>
          <a:xfrm>
            <a:off x="3731150" y="12453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ubTitle" idx="3"/>
          </p:nvPr>
        </p:nvSpPr>
        <p:spPr>
          <a:xfrm>
            <a:off x="4143957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3731172" y="1943338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title" idx="2"/>
          </p:nvPr>
        </p:nvSpPr>
        <p:spPr>
          <a:xfrm>
            <a:off x="3731050" y="636125"/>
            <a:ext cx="46998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3731150" y="32197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3"/>
          </p:nvPr>
        </p:nvSpPr>
        <p:spPr>
          <a:xfrm>
            <a:off x="3731150" y="2774950"/>
            <a:ext cx="46995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3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861175" y="3080000"/>
            <a:ext cx="4403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title" idx="2"/>
          </p:nvPr>
        </p:nvSpPr>
        <p:spPr>
          <a:xfrm>
            <a:off x="1125950" y="2054175"/>
            <a:ext cx="38742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ubTitle" idx="1"/>
          </p:nvPr>
        </p:nvSpPr>
        <p:spPr>
          <a:xfrm>
            <a:off x="713225" y="12453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subTitle" idx="3"/>
          </p:nvPr>
        </p:nvSpPr>
        <p:spPr>
          <a:xfrm>
            <a:off x="1126032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3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2314125" y="3062549"/>
            <a:ext cx="4515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title" idx="2"/>
          </p:nvPr>
        </p:nvSpPr>
        <p:spPr>
          <a:xfrm>
            <a:off x="2634975" y="2042949"/>
            <a:ext cx="38742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ubTitle" idx="1"/>
          </p:nvPr>
        </p:nvSpPr>
        <p:spPr>
          <a:xfrm>
            <a:off x="2222250" y="12453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subTitle" idx="3"/>
          </p:nvPr>
        </p:nvSpPr>
        <p:spPr>
          <a:xfrm>
            <a:off x="2635057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/>
          <p:nvPr/>
        </p:nvSpPr>
        <p:spPr>
          <a:xfrm>
            <a:off x="8482675" y="2888050"/>
            <a:ext cx="456300" cy="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114675" y="2086400"/>
            <a:ext cx="418800" cy="418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7489825" y="173500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/>
          <p:nvPr/>
        </p:nvSpPr>
        <p:spPr>
          <a:xfrm>
            <a:off x="8524150" y="1232025"/>
            <a:ext cx="1088100" cy="10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4"/>
          <p:cNvSpPr/>
          <p:nvPr/>
        </p:nvSpPr>
        <p:spPr>
          <a:xfrm>
            <a:off x="-431825" y="3851325"/>
            <a:ext cx="1088100" cy="108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4"/>
          <p:cNvSpPr/>
          <p:nvPr/>
        </p:nvSpPr>
        <p:spPr>
          <a:xfrm>
            <a:off x="1363550" y="84175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/>
          <p:nvPr/>
        </p:nvSpPr>
        <p:spPr>
          <a:xfrm>
            <a:off x="676950" y="151150"/>
            <a:ext cx="776700" cy="77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5"/>
          <p:cNvSpPr/>
          <p:nvPr/>
        </p:nvSpPr>
        <p:spPr>
          <a:xfrm>
            <a:off x="2390225" y="4293125"/>
            <a:ext cx="1601700" cy="16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5"/>
          <p:cNvSpPr/>
          <p:nvPr/>
        </p:nvSpPr>
        <p:spPr>
          <a:xfrm>
            <a:off x="8030725" y="1257250"/>
            <a:ext cx="912000" cy="91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/>
          <p:nvPr/>
        </p:nvSpPr>
        <p:spPr>
          <a:xfrm>
            <a:off x="7539900" y="3535550"/>
            <a:ext cx="965700" cy="9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6"/>
          <p:cNvSpPr/>
          <p:nvPr/>
        </p:nvSpPr>
        <p:spPr>
          <a:xfrm>
            <a:off x="6274125" y="-381700"/>
            <a:ext cx="1647600" cy="164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6"/>
          <p:cNvSpPr/>
          <p:nvPr/>
        </p:nvSpPr>
        <p:spPr>
          <a:xfrm>
            <a:off x="-223100" y="3504650"/>
            <a:ext cx="1463100" cy="146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/>
          <p:nvPr/>
        </p:nvSpPr>
        <p:spPr>
          <a:xfrm>
            <a:off x="592125" y="328975"/>
            <a:ext cx="609900" cy="6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/>
          <p:nvPr/>
        </p:nvSpPr>
        <p:spPr>
          <a:xfrm>
            <a:off x="94825" y="3204550"/>
            <a:ext cx="456300" cy="4563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6216525" y="54475"/>
            <a:ext cx="418800" cy="4188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4254275" y="4670050"/>
            <a:ext cx="418800" cy="418800"/>
          </a:xfrm>
          <a:prstGeom prst="ellipse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132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6585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657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title" idx="4"/>
          </p:nvPr>
        </p:nvSpPr>
        <p:spPr>
          <a:xfrm>
            <a:off x="713225" y="3629725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 idx="5"/>
          </p:nvPr>
        </p:nvSpPr>
        <p:spPr>
          <a:xfrm>
            <a:off x="1636585" y="362962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6"/>
          </p:nvPr>
        </p:nvSpPr>
        <p:spPr>
          <a:xfrm>
            <a:off x="1636576" y="3905175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 idx="7"/>
          </p:nvPr>
        </p:nvSpPr>
        <p:spPr>
          <a:xfrm>
            <a:off x="332117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title" idx="8"/>
          </p:nvPr>
        </p:nvSpPr>
        <p:spPr>
          <a:xfrm>
            <a:off x="4244527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ubTitle" idx="9"/>
          </p:nvPr>
        </p:nvSpPr>
        <p:spPr>
          <a:xfrm>
            <a:off x="424452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title" idx="13"/>
          </p:nvPr>
        </p:nvSpPr>
        <p:spPr>
          <a:xfrm>
            <a:off x="3321175" y="3629725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 idx="14"/>
          </p:nvPr>
        </p:nvSpPr>
        <p:spPr>
          <a:xfrm>
            <a:off x="4244527" y="362962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ubTitle" idx="15"/>
          </p:nvPr>
        </p:nvSpPr>
        <p:spPr>
          <a:xfrm>
            <a:off x="4244526" y="3905175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 idx="16"/>
          </p:nvPr>
        </p:nvSpPr>
        <p:spPr>
          <a:xfrm>
            <a:off x="59291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 idx="17"/>
          </p:nvPr>
        </p:nvSpPr>
        <p:spPr>
          <a:xfrm>
            <a:off x="6852450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18"/>
          </p:nvPr>
        </p:nvSpPr>
        <p:spPr>
          <a:xfrm>
            <a:off x="685245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 idx="19"/>
          </p:nvPr>
        </p:nvSpPr>
        <p:spPr>
          <a:xfrm>
            <a:off x="5929125" y="3629725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 idx="20"/>
          </p:nvPr>
        </p:nvSpPr>
        <p:spPr>
          <a:xfrm>
            <a:off x="6852450" y="362962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21"/>
          </p:nvPr>
        </p:nvSpPr>
        <p:spPr>
          <a:xfrm>
            <a:off x="6852456" y="3905175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/>
          <p:nvPr/>
        </p:nvSpPr>
        <p:spPr>
          <a:xfrm>
            <a:off x="6815700" y="4965775"/>
            <a:ext cx="291600" cy="2916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4065075" y="60275"/>
            <a:ext cx="429900" cy="429900"/>
          </a:xfrm>
          <a:prstGeom prst="ellipse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/>
          <p:nvPr/>
        </p:nvSpPr>
        <p:spPr>
          <a:xfrm>
            <a:off x="103750" y="2539350"/>
            <a:ext cx="291600" cy="291600"/>
          </a:xfrm>
          <a:prstGeom prst="rect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/>
          <p:nvPr/>
        </p:nvSpPr>
        <p:spPr>
          <a:xfrm>
            <a:off x="8504975" y="938850"/>
            <a:ext cx="307800" cy="3078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2637450" y="77475"/>
            <a:ext cx="418800" cy="4188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231425" y="3841425"/>
            <a:ext cx="418800" cy="418800"/>
          </a:xfrm>
          <a:prstGeom prst="ellipse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622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4807780" y="1152475"/>
            <a:ext cx="3622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17"/>
          <p:cNvSpPr/>
          <p:nvPr/>
        </p:nvSpPr>
        <p:spPr>
          <a:xfrm>
            <a:off x="2771100" y="4775975"/>
            <a:ext cx="278700" cy="2787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2209350" y="80425"/>
            <a:ext cx="418800" cy="4188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8482800" y="1952800"/>
            <a:ext cx="418800" cy="4188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2591550" y="1470395"/>
            <a:ext cx="396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2591550" y="2048721"/>
            <a:ext cx="39609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42375" cy="6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1375650" y="2648760"/>
            <a:ext cx="6367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ubTitle" idx="1"/>
          </p:nvPr>
        </p:nvSpPr>
        <p:spPr>
          <a:xfrm>
            <a:off x="1375650" y="2003695"/>
            <a:ext cx="6392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/>
          <p:nvPr/>
        </p:nvSpPr>
        <p:spPr>
          <a:xfrm>
            <a:off x="-254026" y="942947"/>
            <a:ext cx="1193400" cy="121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 rot="10800000" flipH="1">
            <a:off x="7141550" y="131850"/>
            <a:ext cx="1289100" cy="118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/>
          <p:nvPr/>
        </p:nvSpPr>
        <p:spPr>
          <a:xfrm rot="10800000" flipH="1">
            <a:off x="1570500" y="4290650"/>
            <a:ext cx="681000" cy="62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/>
        </p:nvSpPr>
        <p:spPr>
          <a:xfrm rot="10800000" flipH="1">
            <a:off x="6693450" y="3885750"/>
            <a:ext cx="793800" cy="79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42375" cy="6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A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30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  <p:pic>
        <p:nvPicPr>
          <p:cNvPr id="8" name="Google Shape;8;p10"/>
          <p:cNvPicPr preferRelativeResize="0"/>
          <p:nvPr/>
        </p:nvPicPr>
        <p:blipFill rotWithShape="1">
          <a:blip r:embed="rId28">
            <a:alphaModFix/>
          </a:blip>
          <a:srcRect l="18348" t="5267" r="20203" b="9472"/>
          <a:stretch/>
        </p:blipFill>
        <p:spPr>
          <a:xfrm>
            <a:off x="8430725" y="4233117"/>
            <a:ext cx="713275" cy="9103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0"/>
          <p:cNvSpPr txBox="1"/>
          <p:nvPr/>
        </p:nvSpPr>
        <p:spPr>
          <a:xfrm>
            <a:off x="97751" y="4759375"/>
            <a:ext cx="1121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" sz="1599" b="0" i="0" u="none" strike="noStrike" cap="none">
                <a:solidFill>
                  <a:srgbClr val="CC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#</a:t>
            </a:r>
            <a:r>
              <a:rPr lang="en" sz="1599" b="0" i="0" u="none" strike="noStrike" cap="none">
                <a:solidFill>
                  <a:srgbClr val="971E2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WCCT24</a:t>
            </a:r>
            <a:endParaRPr sz="200" b="0" i="0" u="none" strike="noStrike" cap="none">
              <a:solidFill>
                <a:srgbClr val="971E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/>
          <p:nvPr/>
        </p:nvSpPr>
        <p:spPr>
          <a:xfrm>
            <a:off x="706950" y="1683021"/>
            <a:ext cx="7631400" cy="2399700"/>
          </a:xfrm>
          <a:prstGeom prst="rect">
            <a:avLst/>
          </a:prstGeom>
          <a:solidFill>
            <a:srgbClr val="971E2C">
              <a:alpha val="71520"/>
            </a:srgbClr>
          </a:solidFill>
          <a:ln w="9525" cap="flat" cmpd="sng">
            <a:solidFill>
              <a:srgbClr val="0073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756300" y="2293071"/>
            <a:ext cx="75327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dirty="0" smtClean="0">
                <a:solidFill>
                  <a:srgbClr val="FFFFFF"/>
                </a:solidFill>
              </a:rPr>
              <a:t>Automatizando ando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Práctica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6" y="1412589"/>
            <a:ext cx="6878875" cy="26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Práctica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1" y="1759264"/>
            <a:ext cx="7954308" cy="17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751241" y="53798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Script GSC + GPT4o</a:t>
            </a:r>
            <a:endParaRPr dirty="0"/>
          </a:p>
        </p:txBody>
      </p:sp>
      <p:grpSp>
        <p:nvGrpSpPr>
          <p:cNvPr id="245" name="Google Shape;245;p8"/>
          <p:cNvGrpSpPr/>
          <p:nvPr/>
        </p:nvGrpSpPr>
        <p:grpSpPr>
          <a:xfrm>
            <a:off x="4412769" y="1593028"/>
            <a:ext cx="3732337" cy="2970710"/>
            <a:chOff x="5291700" y="507975"/>
            <a:chExt cx="2083475" cy="1658225"/>
          </a:xfrm>
        </p:grpSpPr>
        <p:sp>
          <p:nvSpPr>
            <p:cNvPr id="246" name="Google Shape;246;p8"/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8"/>
          <p:cNvSpPr txBox="1"/>
          <p:nvPr/>
        </p:nvSpPr>
        <p:spPr>
          <a:xfrm>
            <a:off x="871320" y="1736000"/>
            <a:ext cx="3223800" cy="41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600"/>
            </a:pPr>
            <a:r>
              <a:rPr lang="en-US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https://acortar.link/tk5Qvs</a:t>
            </a:r>
            <a:endParaRPr sz="16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754" y="2286606"/>
            <a:ext cx="1503677" cy="15339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91" y="1771979"/>
            <a:ext cx="3337892" cy="18730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Pedirle a GPT4o que analice el texto y proponga ideas de mejora</a:t>
            </a: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70367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Pedirle a GPT4o que analice el texto y proponga ideas de mejora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mejora para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description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1143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-ES" sz="1800" dirty="0">
              <a:solidFill>
                <a:schemeClr val="hlink"/>
              </a:solidFill>
              <a:uFill>
                <a:noFill/>
              </a:uFill>
            </a:endParaRPr>
          </a:p>
          <a:p>
            <a:pPr marL="1143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170600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Pedirle a GPT4o que analice el texto y proponga ideas de mejora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mejora para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description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titles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1143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72391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Pedirle a GPT4o que analice el texto y proponga ideas de mejora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mejora para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description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titles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Ideas de datos estructurados</a:t>
            </a:r>
          </a:p>
          <a:p>
            <a:pPr marL="1143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24184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Pedirle a GPT4o que analice el texto y proponga ideas de mejora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mejora para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description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titles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Ideas de datos estructurados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para enlazado interno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ES" sz="1800" dirty="0">
              <a:solidFill>
                <a:schemeClr val="hlink"/>
              </a:solidFill>
              <a:uFill>
                <a:noFill/>
              </a:uFill>
            </a:endParaRPr>
          </a:p>
          <a:p>
            <a:pPr marL="1143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85694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Pedirle a GPT4o que analice el texto y proponga ideas de mejora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mejora para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description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de meta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titles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Ideas de datos estructurados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Sugerencias para enlazado interno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ES" sz="1800" dirty="0">
              <a:solidFill>
                <a:schemeClr val="hlink"/>
              </a:solidFill>
              <a:uFill>
                <a:noFill/>
              </a:uFill>
            </a:endParaRPr>
          </a:p>
          <a:p>
            <a:pPr marL="1143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400" dirty="0" smtClean="0">
                <a:solidFill>
                  <a:schemeClr val="hlink"/>
                </a:solidFill>
                <a:uFill>
                  <a:noFill/>
                </a:uFill>
              </a:rPr>
              <a:t>(Solo habría que modificar el </a:t>
            </a:r>
            <a:r>
              <a:rPr lang="es-ES" sz="1400" dirty="0" err="1" smtClean="0">
                <a:solidFill>
                  <a:schemeClr val="hlink"/>
                </a:solidFill>
                <a:uFill>
                  <a:noFill/>
                </a:uFill>
              </a:rPr>
              <a:t>prompt</a:t>
            </a:r>
            <a:r>
              <a:rPr lang="es-ES" sz="1400" dirty="0" smtClean="0">
                <a:solidFill>
                  <a:schemeClr val="hlink"/>
                </a:solidFill>
                <a:uFill>
                  <a:noFill/>
                </a:uFill>
              </a:rPr>
              <a:t>)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117209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podemos automatizar?</a:t>
            </a:r>
            <a:endParaRPr dirty="0"/>
          </a:p>
        </p:txBody>
      </p:sp>
      <p:sp>
        <p:nvSpPr>
          <p:cNvPr id="201" name="Google Shape;201;p5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132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2" name="Google Shape;202;p5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6585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/>
              <a:t>GSC</a:t>
            </a:r>
            <a:endParaRPr dirty="0"/>
          </a:p>
        </p:txBody>
      </p:sp>
      <p:sp>
        <p:nvSpPr>
          <p:cNvPr id="203" name="Google Shape;203;p5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657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err="1"/>
              <a:t>Descubrir</a:t>
            </a:r>
            <a:endParaRPr lang="en-US" sz="1400" dirty="0"/>
          </a:p>
          <a:p>
            <a:pPr marL="0" lvl="0" indent="0"/>
            <a:r>
              <a:rPr lang="en-US" sz="1400" dirty="0" err="1"/>
              <a:t>oportunidades</a:t>
            </a:r>
            <a:endParaRPr lang="en-US" sz="1400" dirty="0"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 idx="7"/>
          </p:nvPr>
        </p:nvSpPr>
        <p:spPr>
          <a:xfrm>
            <a:off x="332117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 idx="8"/>
          </p:nvPr>
        </p:nvSpPr>
        <p:spPr>
          <a:xfrm>
            <a:off x="4244527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/>
              <a:t>Auto research</a:t>
            </a:r>
            <a:endParaRPr dirty="0"/>
          </a:p>
        </p:txBody>
      </p:sp>
      <p:sp>
        <p:nvSpPr>
          <p:cNvPr id="209" name="Google Shape;209;p5"/>
          <p:cNvSpPr txBox="1">
            <a:spLocks noGrp="1"/>
          </p:cNvSpPr>
          <p:nvPr>
            <p:ph type="subTitle" idx="9"/>
          </p:nvPr>
        </p:nvSpPr>
        <p:spPr>
          <a:xfrm>
            <a:off x="424452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1400" dirty="0" smtClean="0"/>
              <a:t>Automatizamos un </a:t>
            </a:r>
            <a:r>
              <a:rPr lang="es-ES" sz="1400" dirty="0" err="1" smtClean="0"/>
              <a:t>keyword</a:t>
            </a:r>
            <a:r>
              <a:rPr lang="es-ES" sz="1400" dirty="0" smtClean="0"/>
              <a:t> </a:t>
            </a:r>
            <a:r>
              <a:rPr lang="es-ES" sz="1400" dirty="0" err="1" smtClean="0"/>
              <a:t>research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575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3731172" y="1678663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 dirty="0" smtClean="0"/>
              <a:t>SEO</a:t>
            </a:r>
            <a:endParaRPr sz="2600" dirty="0"/>
          </a:p>
        </p:txBody>
      </p:sp>
      <p:sp>
        <p:nvSpPr>
          <p:cNvPr id="176" name="Google Shape;176;p2"/>
          <p:cNvSpPr txBox="1">
            <a:spLocks noGrp="1"/>
          </p:cNvSpPr>
          <p:nvPr>
            <p:ph type="title" idx="2"/>
          </p:nvPr>
        </p:nvSpPr>
        <p:spPr>
          <a:xfrm>
            <a:off x="3731025" y="813825"/>
            <a:ext cx="4699800" cy="80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4000" dirty="0" smtClean="0"/>
              <a:t>David García</a:t>
            </a:r>
            <a:endParaRPr sz="4000" dirty="0"/>
          </a:p>
        </p:txBody>
      </p:sp>
      <p:sp>
        <p:nvSpPr>
          <p:cNvPr id="177" name="Google Shape;177;p2"/>
          <p:cNvSpPr/>
          <p:nvPr/>
        </p:nvSpPr>
        <p:spPr>
          <a:xfrm>
            <a:off x="2593325" y="4450275"/>
            <a:ext cx="433500" cy="4335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4949450" y="-242475"/>
            <a:ext cx="1056300" cy="1056300"/>
          </a:xfrm>
          <a:prstGeom prst="ellipse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8804225" y="2637600"/>
            <a:ext cx="433500" cy="4335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subTitle" idx="3"/>
          </p:nvPr>
        </p:nvSpPr>
        <p:spPr>
          <a:xfrm>
            <a:off x="3731150" y="2642575"/>
            <a:ext cx="4699500" cy="1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2000" dirty="0" smtClean="0"/>
              <a:t>Soydavid.es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2000" dirty="0" smtClean="0"/>
              <a:t>@</a:t>
            </a:r>
            <a:r>
              <a:rPr lang="es-ES" sz="2000" dirty="0" err="1" smtClean="0"/>
              <a:t>Davidgarciaseo</a:t>
            </a:r>
            <a:endParaRPr sz="2000" dirty="0"/>
          </a:p>
        </p:txBody>
      </p:sp>
      <p:pic>
        <p:nvPicPr>
          <p:cNvPr id="1026" name="Picture 2" descr="https://pbs.twimg.com/profile_images/1720002838649057280/yc_z2Q7X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" y="987821"/>
            <a:ext cx="2312504" cy="23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Teoría</a:t>
            </a:r>
            <a:endParaRPr dirty="0"/>
          </a:p>
        </p:txBody>
      </p:sp>
      <p:sp>
        <p:nvSpPr>
          <p:cNvPr id="189" name="Google Shape;189;p3"/>
          <p:cNvSpPr txBox="1">
            <a:spLocks noGrp="1"/>
          </p:cNvSpPr>
          <p:nvPr>
            <p:ph type="body" idx="1"/>
          </p:nvPr>
        </p:nvSpPr>
        <p:spPr>
          <a:xfrm>
            <a:off x="713225" y="1515425"/>
            <a:ext cx="77175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s-ES" sz="2000" dirty="0" smtClean="0"/>
              <a:t>Para 1 </a:t>
            </a:r>
            <a:r>
              <a:rPr lang="es-ES" sz="2000" dirty="0" err="1" smtClean="0"/>
              <a:t>keyword</a:t>
            </a:r>
            <a:r>
              <a:rPr lang="es-ES" sz="2000" dirty="0" smtClean="0"/>
              <a:t>, </a:t>
            </a:r>
            <a:r>
              <a:rPr lang="es-ES" sz="2000" b="1" dirty="0" smtClean="0"/>
              <a:t>sacar nuevas keywords </a:t>
            </a:r>
            <a:r>
              <a:rPr lang="es-ES" sz="2000" dirty="0" smtClean="0"/>
              <a:t>relacionadas y sus respectivo volumen de búsqueda.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s-ES" sz="2000" dirty="0" smtClean="0"/>
              <a:t>Sacar también los </a:t>
            </a:r>
            <a:r>
              <a:rPr lang="es-ES" sz="2000" b="1" dirty="0" err="1" smtClean="0"/>
              <a:t>suggest</a:t>
            </a:r>
            <a:r>
              <a:rPr lang="es-ES" sz="2000" b="1" dirty="0" smtClean="0"/>
              <a:t> </a:t>
            </a:r>
            <a:r>
              <a:rPr lang="es-ES" sz="2000" dirty="0" smtClean="0"/>
              <a:t>de Google.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s-ES" sz="2000" dirty="0" smtClean="0"/>
              <a:t>Con IA, generamos una </a:t>
            </a:r>
            <a:r>
              <a:rPr lang="es-ES" sz="2000" b="1" dirty="0" smtClean="0"/>
              <a:t>estructura de encabezados.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s-ES" sz="2000" dirty="0" smtClean="0"/>
              <a:t>Con toda esta información, </a:t>
            </a:r>
            <a:r>
              <a:rPr lang="es-ES" sz="2000" b="1" dirty="0" smtClean="0"/>
              <a:t>generamos metas, contenido y categoría.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878976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Práctica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6" y="1426191"/>
            <a:ext cx="7953438" cy="23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8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Spreadsheet Auto research</a:t>
            </a:r>
            <a:endParaRPr dirty="0"/>
          </a:p>
        </p:txBody>
      </p:sp>
      <p:grpSp>
        <p:nvGrpSpPr>
          <p:cNvPr id="245" name="Google Shape;245;p8"/>
          <p:cNvGrpSpPr/>
          <p:nvPr/>
        </p:nvGrpSpPr>
        <p:grpSpPr>
          <a:xfrm>
            <a:off x="4412769" y="1593028"/>
            <a:ext cx="3732337" cy="2970710"/>
            <a:chOff x="5291700" y="507975"/>
            <a:chExt cx="2083475" cy="1658225"/>
          </a:xfrm>
        </p:grpSpPr>
        <p:sp>
          <p:nvSpPr>
            <p:cNvPr id="246" name="Google Shape;246;p8"/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8"/>
          <p:cNvSpPr txBox="1"/>
          <p:nvPr/>
        </p:nvSpPr>
        <p:spPr>
          <a:xfrm>
            <a:off x="713225" y="1593028"/>
            <a:ext cx="3223800" cy="41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600"/>
            </a:pPr>
            <a:r>
              <a:rPr lang="en-US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https://acortar.link/SBpgOs</a:t>
            </a:r>
            <a:endParaRPr sz="16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271" y="1744097"/>
            <a:ext cx="3371022" cy="18742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45" y="2385825"/>
            <a:ext cx="1611440" cy="15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14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n" dirty="0" smtClean="0"/>
              <a:t>Qué </a:t>
            </a:r>
            <a:r>
              <a:rPr lang="en" dirty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Generar Webs automáticas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44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n" dirty="0" smtClean="0"/>
              <a:t>Qué </a:t>
            </a:r>
            <a:r>
              <a:rPr lang="en" dirty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Generar Webs automáticas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Automatizar la generación de post + edición final</a:t>
            </a: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38866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n" dirty="0" smtClean="0"/>
              <a:t>Qué </a:t>
            </a:r>
            <a:r>
              <a:rPr lang="en" dirty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Generar Webs automáticas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Automatizar la generación de post + edición final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Ayudarnos a estructurar un post</a:t>
            </a: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39676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¿</a:t>
            </a:r>
            <a:r>
              <a:rPr lang="en" dirty="0"/>
              <a:t>Qué </a:t>
            </a:r>
            <a:r>
              <a:rPr lang="en" dirty="0" smtClean="0"/>
              <a:t>podemos automatizar?</a:t>
            </a:r>
            <a:endParaRPr dirty="0"/>
          </a:p>
        </p:txBody>
      </p:sp>
      <p:sp>
        <p:nvSpPr>
          <p:cNvPr id="201" name="Google Shape;201;p5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132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2" name="Google Shape;202;p5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6585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/>
              <a:t>GSC</a:t>
            </a:r>
            <a:endParaRPr dirty="0"/>
          </a:p>
        </p:txBody>
      </p:sp>
      <p:sp>
        <p:nvSpPr>
          <p:cNvPr id="203" name="Google Shape;203;p5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657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dirty="0" err="1"/>
              <a:t>Descubrir</a:t>
            </a:r>
            <a:endParaRPr lang="en-US" sz="1400" dirty="0"/>
          </a:p>
          <a:p>
            <a:pPr marL="0" lvl="0" indent="0"/>
            <a:r>
              <a:rPr lang="en-US" sz="1400" dirty="0" err="1"/>
              <a:t>oportunidades</a:t>
            </a:r>
            <a:endParaRPr lang="en-US" sz="1400" dirty="0"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 idx="7"/>
          </p:nvPr>
        </p:nvSpPr>
        <p:spPr>
          <a:xfrm>
            <a:off x="332117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 idx="8"/>
          </p:nvPr>
        </p:nvSpPr>
        <p:spPr>
          <a:xfrm>
            <a:off x="4244527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/>
              <a:t>Auto research</a:t>
            </a:r>
            <a:endParaRPr dirty="0"/>
          </a:p>
        </p:txBody>
      </p:sp>
      <p:sp>
        <p:nvSpPr>
          <p:cNvPr id="209" name="Google Shape;209;p5"/>
          <p:cNvSpPr txBox="1">
            <a:spLocks noGrp="1"/>
          </p:cNvSpPr>
          <p:nvPr>
            <p:ph type="subTitle" idx="9"/>
          </p:nvPr>
        </p:nvSpPr>
        <p:spPr>
          <a:xfrm>
            <a:off x="424452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1400" dirty="0" smtClean="0"/>
              <a:t>Automatizamos un </a:t>
            </a:r>
            <a:r>
              <a:rPr lang="es-ES" sz="1400" dirty="0" err="1" smtClean="0"/>
              <a:t>keyword</a:t>
            </a:r>
            <a:r>
              <a:rPr lang="es-ES" sz="1400" dirty="0" smtClean="0"/>
              <a:t> </a:t>
            </a:r>
            <a:r>
              <a:rPr lang="es-ES" sz="1400" dirty="0" err="1" smtClean="0"/>
              <a:t>research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9" name="Google Shape;214;p5"/>
          <p:cNvSpPr txBox="1">
            <a:spLocks noGrp="1"/>
          </p:cNvSpPr>
          <p:nvPr>
            <p:ph type="title" idx="17"/>
          </p:nvPr>
        </p:nvSpPr>
        <p:spPr>
          <a:xfrm>
            <a:off x="6852450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/>
              <a:t>Scraping Maps</a:t>
            </a:r>
            <a:endParaRPr dirty="0"/>
          </a:p>
        </p:txBody>
      </p:sp>
      <p:sp>
        <p:nvSpPr>
          <p:cNvPr id="10" name="Google Shape;215;p5"/>
          <p:cNvSpPr txBox="1">
            <a:spLocks noGrp="1"/>
          </p:cNvSpPr>
          <p:nvPr>
            <p:ph type="subTitle" idx="18"/>
          </p:nvPr>
        </p:nvSpPr>
        <p:spPr>
          <a:xfrm>
            <a:off x="685245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1400" dirty="0" smtClean="0"/>
              <a:t>Sacamos negocios de Google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1" name="Google Shape;213;p5"/>
          <p:cNvSpPr txBox="1">
            <a:spLocks noGrp="1"/>
          </p:cNvSpPr>
          <p:nvPr>
            <p:ph type="title" idx="16"/>
          </p:nvPr>
        </p:nvSpPr>
        <p:spPr>
          <a:xfrm>
            <a:off x="59291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458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Teoría</a:t>
            </a:r>
            <a:endParaRPr dirty="0"/>
          </a:p>
        </p:txBody>
      </p:sp>
      <p:sp>
        <p:nvSpPr>
          <p:cNvPr id="189" name="Google Shape;189;p3"/>
          <p:cNvSpPr txBox="1">
            <a:spLocks noGrp="1"/>
          </p:cNvSpPr>
          <p:nvPr>
            <p:ph type="body" idx="1"/>
          </p:nvPr>
        </p:nvSpPr>
        <p:spPr>
          <a:xfrm>
            <a:off x="713225" y="1515425"/>
            <a:ext cx="77175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s-ES" sz="2000" b="1" dirty="0" smtClean="0"/>
              <a:t>Buscar</a:t>
            </a:r>
            <a:r>
              <a:rPr lang="es-ES" sz="2000" dirty="0" smtClean="0"/>
              <a:t> 1 servicio en Google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s-ES" sz="2000" b="1" dirty="0" smtClean="0"/>
              <a:t>Obtener todas las empresas </a:t>
            </a:r>
            <a:r>
              <a:rPr lang="es-ES" sz="2000" dirty="0" smtClean="0"/>
              <a:t>que ofrecen dicho servicio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s-ES" sz="2000" b="1" dirty="0" smtClean="0"/>
              <a:t>Extraer empresas </a:t>
            </a:r>
            <a:r>
              <a:rPr lang="es-ES" sz="2000" dirty="0" smtClean="0"/>
              <a:t>junto a su Web, dirección, nombre, y teléfono</a:t>
            </a:r>
          </a:p>
        </p:txBody>
      </p:sp>
    </p:spTree>
    <p:extLst>
      <p:ext uri="{BB962C8B-B14F-4D97-AF65-F5344CB8AC3E}">
        <p14:creationId xmlns:p14="http://schemas.microsoft.com/office/powerpoint/2010/main" val="2230912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Práctica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7" y="1183897"/>
            <a:ext cx="4220224" cy="3044972"/>
          </a:xfrm>
          <a:prstGeom prst="rect">
            <a:avLst/>
          </a:prstGeom>
        </p:spPr>
      </p:pic>
      <p:sp>
        <p:nvSpPr>
          <p:cNvPr id="6" name="Google Shape;253;p8"/>
          <p:cNvSpPr txBox="1"/>
          <p:nvPr/>
        </p:nvSpPr>
        <p:spPr>
          <a:xfrm>
            <a:off x="5489633" y="3044972"/>
            <a:ext cx="2941092" cy="41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200" b="0" i="0" u="none" strike="noStrike" cap="none" dirty="0" smtClean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Buscando “agencia SEO” en Murcia</a:t>
            </a:r>
            <a:endParaRPr sz="12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938" y="2368171"/>
            <a:ext cx="2524481" cy="5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Práctica</a:t>
            </a:r>
            <a:endParaRPr dirty="0"/>
          </a:p>
        </p:txBody>
      </p:sp>
      <p:sp>
        <p:nvSpPr>
          <p:cNvPr id="6" name="Google Shape;253;p8"/>
          <p:cNvSpPr txBox="1"/>
          <p:nvPr/>
        </p:nvSpPr>
        <p:spPr>
          <a:xfrm>
            <a:off x="3101429" y="4080062"/>
            <a:ext cx="2941092" cy="41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200" b="0" i="0" u="none" strike="noStrike" cap="none" dirty="0" smtClean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Posibilidad de exportar todo a CSV</a:t>
            </a:r>
            <a:endParaRPr sz="12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05" y="1241946"/>
            <a:ext cx="5590539" cy="27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hay ninguna descripción de la f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46" y="504498"/>
            <a:ext cx="5400192" cy="40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717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Scraping Maps</a:t>
            </a:r>
            <a:endParaRPr dirty="0"/>
          </a:p>
        </p:txBody>
      </p:sp>
      <p:grpSp>
        <p:nvGrpSpPr>
          <p:cNvPr id="245" name="Google Shape;245;p8"/>
          <p:cNvGrpSpPr/>
          <p:nvPr/>
        </p:nvGrpSpPr>
        <p:grpSpPr>
          <a:xfrm>
            <a:off x="4412769" y="1593028"/>
            <a:ext cx="3732337" cy="2970710"/>
            <a:chOff x="5291700" y="507975"/>
            <a:chExt cx="2083475" cy="1658225"/>
          </a:xfrm>
        </p:grpSpPr>
        <p:sp>
          <p:nvSpPr>
            <p:cNvPr id="246" name="Google Shape;246;p8"/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8"/>
          <p:cNvSpPr txBox="1"/>
          <p:nvPr/>
        </p:nvSpPr>
        <p:spPr>
          <a:xfrm>
            <a:off x="852919" y="1659908"/>
            <a:ext cx="3223800" cy="41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600"/>
            </a:pPr>
            <a:r>
              <a:rPr lang="en-US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https://acortar.link/aTlfuK</a:t>
            </a:r>
            <a:endParaRPr sz="16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03" y="2294481"/>
            <a:ext cx="1910892" cy="18531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970" y="1783845"/>
            <a:ext cx="3153933" cy="18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6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n" dirty="0"/>
              <a:t>Qué </a:t>
            </a:r>
            <a:r>
              <a:rPr lang="en" dirty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Montar un directorio local (Abogados, fontaneros…)</a:t>
            </a: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n" dirty="0"/>
              <a:t>Qué </a:t>
            </a:r>
            <a:r>
              <a:rPr lang="en" dirty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Montar un directorio local (Abogados, fontaneros…)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Elaborar una base de datos interna</a:t>
            </a: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1482088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n" dirty="0"/>
              <a:t>Qué </a:t>
            </a:r>
            <a:r>
              <a:rPr lang="en" dirty="0"/>
              <a:t>más se puede hacer?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Montar un directorio local (Abogados, fontaneros…)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Elaborar una base de datos interna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Llamar a estas empresas para </a:t>
            </a:r>
            <a:r>
              <a:rPr lang="es-ES" sz="1800" strike="sngStrike" dirty="0" smtClean="0">
                <a:solidFill>
                  <a:schemeClr val="hlink"/>
                </a:solidFill>
                <a:uFill>
                  <a:noFill/>
                </a:uFill>
              </a:rPr>
              <a:t>hacer spam</a:t>
            </a: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 , </a:t>
            </a:r>
            <a:r>
              <a:rPr lang="es-ES" sz="1800" strike="sngStrike" dirty="0" smtClean="0">
                <a:solidFill>
                  <a:schemeClr val="hlink"/>
                </a:solidFill>
                <a:uFill>
                  <a:noFill/>
                </a:uFill>
              </a:rPr>
              <a:t>ofrecer nuestros servicios </a:t>
            </a: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“darnos a conocer”</a:t>
            </a: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2869201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¿</a:t>
            </a:r>
            <a:r>
              <a:rPr lang="en" dirty="0"/>
              <a:t>Qué </a:t>
            </a:r>
            <a:r>
              <a:rPr lang="en" dirty="0" smtClean="0"/>
              <a:t>más </a:t>
            </a:r>
            <a:r>
              <a:rPr lang="en" dirty="0" smtClean="0"/>
              <a:t>podríamos automatizar?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606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¿</a:t>
            </a:r>
            <a:r>
              <a:rPr lang="en" dirty="0"/>
              <a:t>Qué </a:t>
            </a:r>
            <a:r>
              <a:rPr lang="en" dirty="0" smtClean="0"/>
              <a:t>más </a:t>
            </a:r>
            <a:r>
              <a:rPr lang="en" dirty="0" smtClean="0"/>
              <a:t>podríamos automatizar?</a:t>
            </a:r>
            <a:endParaRPr dirty="0"/>
          </a:p>
        </p:txBody>
      </p:sp>
      <p:sp>
        <p:nvSpPr>
          <p:cNvPr id="5" name="Google Shape;189;p3"/>
          <p:cNvSpPr txBox="1">
            <a:spLocks/>
          </p:cNvSpPr>
          <p:nvPr/>
        </p:nvSpPr>
        <p:spPr>
          <a:xfrm>
            <a:off x="713225" y="1515425"/>
            <a:ext cx="77175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pPr marL="0" indent="0" algn="ctr"/>
            <a:r>
              <a:rPr lang="es-ES" sz="8000" b="1" dirty="0" smtClean="0"/>
              <a:t>TODO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070098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n" dirty="0" smtClean="0"/>
              <a:t>Qué más </a:t>
            </a:r>
            <a:r>
              <a:rPr lang="en" dirty="0"/>
              <a:t>podríamos automatizar?</a:t>
            </a:r>
            <a:endParaRPr dirty="0"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100" b="1" dirty="0">
                <a:latin typeface="Signika"/>
                <a:ea typeface="Signika"/>
                <a:cs typeface="Signika"/>
                <a:sym typeface="Signika"/>
              </a:rPr>
              <a:t>Listado de ideas</a:t>
            </a:r>
            <a:endParaRPr sz="2100" b="1" dirty="0">
              <a:latin typeface="Signika"/>
              <a:ea typeface="Signika"/>
              <a:cs typeface="Signika"/>
              <a:sym typeface="Signika"/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Análisis de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logs</a:t>
            </a:r>
            <a:r>
              <a:rPr lang="es-ES" sz="18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con IA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Creación de contenidos automático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Sacar keywords vía Google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Ads</a:t>
            </a: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 API de forma masiva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Indexador de urls modo </a:t>
            </a:r>
            <a:r>
              <a:rPr lang="es-ES" sz="1800" dirty="0" err="1" smtClean="0">
                <a:solidFill>
                  <a:schemeClr val="hlink"/>
                </a:solidFill>
                <a:uFill>
                  <a:noFill/>
                </a:uFill>
              </a:rPr>
              <a:t>bulk</a:t>
            </a:r>
            <a:endParaRPr lang="es-ES" sz="1800" dirty="0" smtClean="0">
              <a:solidFill>
                <a:schemeClr val="hlink"/>
              </a:solidFill>
              <a:uFill>
                <a:noFill/>
              </a:uFill>
            </a:endParaRP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Limpiar cientos de keywords duplicadas</a:t>
            </a:r>
          </a:p>
          <a:p>
            <a:pPr marL="457200" marR="50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 smtClean="0">
                <a:solidFill>
                  <a:schemeClr val="hlink"/>
                </a:solidFill>
                <a:uFill>
                  <a:noFill/>
                </a:uFill>
              </a:rPr>
              <a:t>Buscador de dominios expirados automático</a:t>
            </a:r>
            <a:endParaRPr sz="1800" dirty="0">
              <a:solidFill>
                <a:srgbClr val="374957"/>
              </a:solidFill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latin typeface="Signika"/>
              <a:ea typeface="Signika"/>
              <a:cs typeface="Signika"/>
              <a:sym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4012447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ctrTitle"/>
          </p:nvPr>
        </p:nvSpPr>
        <p:spPr>
          <a:xfrm>
            <a:off x="805650" y="1859500"/>
            <a:ext cx="75327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¡Muchas gracias!</a:t>
            </a:r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ubTitle" idx="1"/>
          </p:nvPr>
        </p:nvSpPr>
        <p:spPr>
          <a:xfrm>
            <a:off x="2298900" y="3455700"/>
            <a:ext cx="4546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Subtítulo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podemos automatizar?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61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podemos automatizar?</a:t>
            </a:r>
            <a:endParaRPr dirty="0"/>
          </a:p>
        </p:txBody>
      </p:sp>
      <p:sp>
        <p:nvSpPr>
          <p:cNvPr id="46" name="Google Shape;189;p3"/>
          <p:cNvSpPr txBox="1">
            <a:spLocks/>
          </p:cNvSpPr>
          <p:nvPr/>
        </p:nvSpPr>
        <p:spPr>
          <a:xfrm>
            <a:off x="713225" y="1515425"/>
            <a:ext cx="77175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None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pPr marL="0" indent="0" algn="ctr"/>
            <a:r>
              <a:rPr lang="es-ES" sz="8000" b="1" dirty="0" smtClean="0"/>
              <a:t>TODO</a:t>
            </a:r>
            <a:endParaRPr lang="en-US" sz="8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Pero antes…</a:t>
            </a:r>
            <a:endParaRPr dirty="0"/>
          </a:p>
        </p:txBody>
      </p:sp>
      <p:sp>
        <p:nvSpPr>
          <p:cNvPr id="7" name="Google Shape;203;p5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538715" y="3803581"/>
            <a:ext cx="626537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400" dirty="0" smtClean="0"/>
              <a:t>Google </a:t>
            </a:r>
            <a:r>
              <a:rPr lang="es-ES" sz="1400" dirty="0" err="1" smtClean="0"/>
              <a:t>Colab</a:t>
            </a:r>
            <a:r>
              <a:rPr lang="es-ES" sz="1400" dirty="0" smtClean="0"/>
              <a:t> </a:t>
            </a:r>
            <a:r>
              <a:rPr lang="es-ES" sz="1400" dirty="0"/>
              <a:t>es un servicio gratuito proporcionado por Google que permite a los usuarios escribir y ejecutar código Python en un navegador web.</a:t>
            </a:r>
            <a:endParaRPr sz="1400" dirty="0"/>
          </a:p>
        </p:txBody>
      </p:sp>
      <p:pic>
        <p:nvPicPr>
          <p:cNvPr id="1026" name="Picture 2" descr="Dominando Google Colab: Guía práctica para la Ciencia de Datos y Machine  Learning en la Nube | Las cosas de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7" y="1307236"/>
            <a:ext cx="5204898" cy="23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1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Google Colab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36" y="1782194"/>
            <a:ext cx="4943475" cy="1743075"/>
          </a:xfrm>
          <a:prstGeom prst="rect">
            <a:avLst/>
          </a:prstGeom>
        </p:spPr>
      </p:pic>
      <p:sp>
        <p:nvSpPr>
          <p:cNvPr id="6" name="Google Shape;203;p5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038047" y="3658137"/>
            <a:ext cx="3067855" cy="51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 smtClean="0"/>
              <a:t>Todo lo que vamos a necesitar saber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" sz="14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 smtClean="0"/>
              <a:t>(Chatgpt resuelve muy bien dudas)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118100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¿</a:t>
            </a:r>
            <a:r>
              <a:rPr lang="en" dirty="0" smtClean="0"/>
              <a:t>Qué </a:t>
            </a:r>
            <a:r>
              <a:rPr lang="en" dirty="0" smtClean="0"/>
              <a:t>podemos automatizar?</a:t>
            </a:r>
            <a:endParaRPr dirty="0"/>
          </a:p>
        </p:txBody>
      </p:sp>
      <p:sp>
        <p:nvSpPr>
          <p:cNvPr id="201" name="Google Shape;201;p5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132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2" name="Google Shape;202;p5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6585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/>
              <a:t>GSC</a:t>
            </a:r>
            <a:endParaRPr dirty="0"/>
          </a:p>
        </p:txBody>
      </p:sp>
      <p:sp>
        <p:nvSpPr>
          <p:cNvPr id="203" name="Google Shape;203;p5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6576" y="2062667"/>
            <a:ext cx="1781388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 smtClean="0"/>
              <a:t>Descubrir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 smtClean="0"/>
              <a:t>oportunidades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06661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 smtClean="0"/>
              <a:t>Teoría</a:t>
            </a:r>
            <a:endParaRPr dirty="0"/>
          </a:p>
        </p:txBody>
      </p:sp>
      <p:sp>
        <p:nvSpPr>
          <p:cNvPr id="189" name="Google Shape;189;p3"/>
          <p:cNvSpPr txBox="1">
            <a:spLocks noGrp="1"/>
          </p:cNvSpPr>
          <p:nvPr>
            <p:ph type="body" idx="1"/>
          </p:nvPr>
        </p:nvSpPr>
        <p:spPr>
          <a:xfrm>
            <a:off x="713225" y="1515425"/>
            <a:ext cx="7717500" cy="29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>
              <a:buFont typeface="+mj-lt"/>
              <a:buAutoNum type="arabicPeriod"/>
            </a:pPr>
            <a:r>
              <a:rPr lang="es-ES" sz="2000" b="1" dirty="0" smtClean="0"/>
              <a:t>Obtenemos la </a:t>
            </a:r>
            <a:r>
              <a:rPr lang="es-ES" sz="2000" b="1" dirty="0"/>
              <a:t>API</a:t>
            </a:r>
            <a:r>
              <a:rPr lang="es-ES" sz="2000" dirty="0"/>
              <a:t> desde </a:t>
            </a:r>
            <a:r>
              <a:rPr lang="es-ES" sz="2000" dirty="0" smtClean="0"/>
              <a:t>console.cloud.google.com</a:t>
            </a:r>
          </a:p>
          <a:p>
            <a:pPr lvl="0" indent="-457200">
              <a:buFont typeface="+mj-lt"/>
              <a:buAutoNum type="arabicPeriod"/>
            </a:pPr>
            <a:r>
              <a:rPr lang="es-ES" sz="2000" dirty="0" smtClean="0"/>
              <a:t>Vía API </a:t>
            </a:r>
            <a:r>
              <a:rPr lang="es-ES" sz="2000" b="1" dirty="0" smtClean="0"/>
              <a:t>extraemos datos </a:t>
            </a:r>
            <a:r>
              <a:rPr lang="es-ES" sz="2000" dirty="0" smtClean="0"/>
              <a:t>de los últimos meses.</a:t>
            </a:r>
          </a:p>
          <a:p>
            <a:pPr lvl="0" indent="-457200">
              <a:buFont typeface="+mj-lt"/>
              <a:buAutoNum type="arabicPeriod"/>
            </a:pPr>
            <a:r>
              <a:rPr lang="es-ES" sz="2000" dirty="0" smtClean="0"/>
              <a:t>Estos datos (keywords, posición, urls, keywords por </a:t>
            </a:r>
            <a:r>
              <a:rPr lang="es-ES" sz="2000" dirty="0" err="1" smtClean="0"/>
              <a:t>url</a:t>
            </a:r>
            <a:r>
              <a:rPr lang="es-ES" sz="2000" dirty="0" smtClean="0"/>
              <a:t>… ) </a:t>
            </a:r>
            <a:r>
              <a:rPr lang="es-ES" sz="2000" b="1" dirty="0" smtClean="0"/>
              <a:t>se los damos a gpt4o</a:t>
            </a:r>
            <a:r>
              <a:rPr lang="es-ES" sz="2000" dirty="0" smtClean="0"/>
              <a:t>.</a:t>
            </a:r>
          </a:p>
          <a:p>
            <a:pPr lvl="0" indent="-457200">
              <a:buFont typeface="+mj-lt"/>
              <a:buAutoNum type="arabicPeriod"/>
            </a:pPr>
            <a:r>
              <a:rPr lang="es-ES" sz="2000" b="1" dirty="0" smtClean="0"/>
              <a:t>Generamos un reporte</a:t>
            </a:r>
            <a:r>
              <a:rPr lang="es-ES" sz="2000" dirty="0" smtClean="0"/>
              <a:t> con oportunidades (keywords que no aparecen en el meta </a:t>
            </a:r>
            <a:r>
              <a:rPr lang="es-ES" sz="2000" dirty="0" err="1" smtClean="0"/>
              <a:t>title</a:t>
            </a:r>
            <a:r>
              <a:rPr lang="es-ES" sz="2000" dirty="0" smtClean="0"/>
              <a:t>, no aparecen en el contenido </a:t>
            </a:r>
            <a:r>
              <a:rPr lang="es-ES" sz="2000" dirty="0" err="1" smtClean="0"/>
              <a:t>etc</a:t>
            </a:r>
            <a:r>
              <a:rPr lang="es-ES" sz="2000" dirty="0" smtClean="0"/>
              <a:t>)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niversity Digital Choice Boards by Slidesgo">
  <a:themeElements>
    <a:clrScheme name="Simple Light">
      <a:dk1>
        <a:srgbClr val="0C4672"/>
      </a:dk1>
      <a:lt1>
        <a:srgbClr val="28D679"/>
      </a:lt1>
      <a:dk2>
        <a:srgbClr val="00F7C1"/>
      </a:dk2>
      <a:lt2>
        <a:srgbClr val="49DEFC"/>
      </a:lt2>
      <a:accent1>
        <a:srgbClr val="B7EADB"/>
      </a:accent1>
      <a:accent2>
        <a:srgbClr val="5EE29C"/>
      </a:accent2>
      <a:accent3>
        <a:srgbClr val="1A9E58"/>
      </a:accent3>
      <a:accent4>
        <a:srgbClr val="6AAEE2"/>
      </a:accent4>
      <a:accent5>
        <a:srgbClr val="0C67AC"/>
      </a:accent5>
      <a:accent6>
        <a:srgbClr val="117ED1"/>
      </a:accent6>
      <a:hlink>
        <a:srgbClr val="0C4F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685</Words>
  <Application>Microsoft Office PowerPoint</Application>
  <PresentationFormat>Presentación en pantalla (16:9)</PresentationFormat>
  <Paragraphs>164</Paragraphs>
  <Slides>37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Open Sans ExtraBold</vt:lpstr>
      <vt:lpstr>Palanquin</vt:lpstr>
      <vt:lpstr>Signika</vt:lpstr>
      <vt:lpstr>University Digital Choice Boards by Slidesgo</vt:lpstr>
      <vt:lpstr>Automatizando ando</vt:lpstr>
      <vt:lpstr>SEO</vt:lpstr>
      <vt:lpstr>Presentación de PowerPoint</vt:lpstr>
      <vt:lpstr>¿Qué podemos automatizar?</vt:lpstr>
      <vt:lpstr>¿Qué podemos automatizar?</vt:lpstr>
      <vt:lpstr>Pero antes…</vt:lpstr>
      <vt:lpstr>Google Colab</vt:lpstr>
      <vt:lpstr>¿Qué podemos automatizar?</vt:lpstr>
      <vt:lpstr>Teoría</vt:lpstr>
      <vt:lpstr>Práctica</vt:lpstr>
      <vt:lpstr>Práctica</vt:lpstr>
      <vt:lpstr>Script GSC + GPT4o</vt:lpstr>
      <vt:lpstr>¿Qué más se puede hacer?</vt:lpstr>
      <vt:lpstr>¿Qué más se puede hacer?</vt:lpstr>
      <vt:lpstr>¿Qué más se puede hacer?</vt:lpstr>
      <vt:lpstr>¿Qué más se puede hacer?</vt:lpstr>
      <vt:lpstr>¿Qué más se puede hacer?</vt:lpstr>
      <vt:lpstr>¿Qué más se puede hacer?</vt:lpstr>
      <vt:lpstr>¿Qué podemos automatizar?</vt:lpstr>
      <vt:lpstr>Teoría</vt:lpstr>
      <vt:lpstr>Práctica</vt:lpstr>
      <vt:lpstr>Spreadsheet Auto research</vt:lpstr>
      <vt:lpstr>¿Qué más se puede hacer?</vt:lpstr>
      <vt:lpstr>¿Qué más se puede hacer?</vt:lpstr>
      <vt:lpstr>¿Qué más se puede hacer?</vt:lpstr>
      <vt:lpstr>¿Qué podemos automatizar?</vt:lpstr>
      <vt:lpstr>Teoría</vt:lpstr>
      <vt:lpstr>Práctica</vt:lpstr>
      <vt:lpstr>Práctica</vt:lpstr>
      <vt:lpstr>Scraping Maps</vt:lpstr>
      <vt:lpstr>¿Qué más se puede hacer?</vt:lpstr>
      <vt:lpstr>¿Qué más se puede hacer?</vt:lpstr>
      <vt:lpstr>¿Qué más se puede hacer?</vt:lpstr>
      <vt:lpstr>¿Qué más podríamos automatizar?</vt:lpstr>
      <vt:lpstr>¿Qué más podríamos automatizar?</vt:lpstr>
      <vt:lpstr>¿Qué más podríamos automatizar?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Automatizando ando</dc:title>
  <dc:creator>David</dc:creator>
  <cp:lastModifiedBy>David</cp:lastModifiedBy>
  <cp:revision>12</cp:revision>
  <dcterms:modified xsi:type="dcterms:W3CDTF">2024-06-04T07:40:35Z</dcterms:modified>
</cp:coreProperties>
</file>