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4" r:id="rId27"/>
  </p:sldIdLst>
  <p:sldSz cx="9144000" cy="5143500" type="screen16x9"/>
  <p:notesSz cx="6858000" cy="9144000"/>
  <p:embeddedFontLst>
    <p:embeddedFont>
      <p:font typeface="Open Sans ExtraBold" panose="020B0906030804020204" pitchFamily="34" charset="0"/>
      <p:bold r:id="rId29"/>
      <p:boldItalic r:id="rId30"/>
    </p:embeddedFont>
    <p:embeddedFont>
      <p:font typeface="Palanquin" panose="020B0604020202020204" charset="0"/>
      <p:regular r:id="rId31"/>
      <p:bold r:id="rId32"/>
    </p:embeddedFont>
    <p:embeddedFont>
      <p:font typeface="Signika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3Lz4p+8s9/tlNHtXlGvI0saoT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gel Luis" initials="ÁL" lastIdx="1" clrIdx="0">
    <p:extLst>
      <p:ext uri="{19B8F6BF-5375-455C-9EA6-DF929625EA0E}">
        <p15:presenceInfo xmlns:p15="http://schemas.microsoft.com/office/powerpoint/2012/main" userId="e7199d51140967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Explicar ejemplo de captación de leads, venta de lead, venta de acción y alquiler de web.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83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Explicar ejemplo de captación de leads, venta de lead, venta de acción y alquiler de web.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22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Explicar ejemplo de captación de leads, venta de lead, venta de acción y alquiler de web.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15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Explicar ejemplo de captación de leads, venta de lead, venta de acción y alquiler de web.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07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07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69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Explicar ejemplo de captación de leads, venta de lead, venta de acción y alquiler de web.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13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8FAFB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805650" y="664425"/>
            <a:ext cx="7532700" cy="2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2298900" y="3455700"/>
            <a:ext cx="4546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3" name="Google Shape;1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title"/>
          </p:nvPr>
        </p:nvSpPr>
        <p:spPr>
          <a:xfrm flipH="1">
            <a:off x="1538827" y="1324175"/>
            <a:ext cx="35025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ubTitle" idx="1"/>
          </p:nvPr>
        </p:nvSpPr>
        <p:spPr>
          <a:xfrm flipH="1">
            <a:off x="1538827" y="2131875"/>
            <a:ext cx="3502500" cy="1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/>
          <p:nvPr/>
        </p:nvSpPr>
        <p:spPr>
          <a:xfrm flipH="1">
            <a:off x="1538825" y="3416175"/>
            <a:ext cx="35025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CREDITS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,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and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Palanquin"/>
                <a:ea typeface="Palanquin"/>
                <a:cs typeface="Palanquin"/>
                <a:sym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0" i="0" u="none" strike="noStrike" cap="none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sz="1200" b="0" i="0" u="none" strike="noStrike" cap="none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1288854" y="366872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subTitle" idx="1"/>
          </p:nvPr>
        </p:nvSpPr>
        <p:spPr>
          <a:xfrm>
            <a:off x="1288850" y="394810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title" idx="3"/>
          </p:nvPr>
        </p:nvSpPr>
        <p:spPr>
          <a:xfrm>
            <a:off x="5249904" y="366872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4"/>
          </p:nvPr>
        </p:nvSpPr>
        <p:spPr>
          <a:xfrm>
            <a:off x="5249900" y="394810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title" idx="5"/>
          </p:nvPr>
        </p:nvSpPr>
        <p:spPr>
          <a:xfrm>
            <a:off x="1288854" y="1858200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ubTitle" idx="6"/>
          </p:nvPr>
        </p:nvSpPr>
        <p:spPr>
          <a:xfrm>
            <a:off x="1288850" y="214247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title" idx="7"/>
          </p:nvPr>
        </p:nvSpPr>
        <p:spPr>
          <a:xfrm>
            <a:off x="5249904" y="1858200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ubTitle" idx="8"/>
          </p:nvPr>
        </p:nvSpPr>
        <p:spPr>
          <a:xfrm>
            <a:off x="5249900" y="2142475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title" idx="2"/>
          </p:nvPr>
        </p:nvSpPr>
        <p:spPr>
          <a:xfrm>
            <a:off x="1300279" y="361607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ubTitle" idx="1"/>
          </p:nvPr>
        </p:nvSpPr>
        <p:spPr>
          <a:xfrm>
            <a:off x="1300275" y="3900350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title" idx="3"/>
          </p:nvPr>
        </p:nvSpPr>
        <p:spPr>
          <a:xfrm>
            <a:off x="5238529" y="3616075"/>
            <a:ext cx="26052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ubTitle" idx="4"/>
          </p:nvPr>
        </p:nvSpPr>
        <p:spPr>
          <a:xfrm>
            <a:off x="5238525" y="3900350"/>
            <a:ext cx="26052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4257025" y="4604009"/>
            <a:ext cx="793800" cy="80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 rot="10800000" flipH="1">
            <a:off x="8430725" y="2388000"/>
            <a:ext cx="367500" cy="36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/>
          <p:nvPr/>
        </p:nvSpPr>
        <p:spPr>
          <a:xfrm rot="10800000" flipH="1">
            <a:off x="227875" y="3759775"/>
            <a:ext cx="318300" cy="29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/>
          <p:nvPr/>
        </p:nvSpPr>
        <p:spPr>
          <a:xfrm rot="10800000" flipH="1">
            <a:off x="5238525" y="-207725"/>
            <a:ext cx="759300" cy="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713347" y="1928053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title" idx="2"/>
          </p:nvPr>
        </p:nvSpPr>
        <p:spPr>
          <a:xfrm>
            <a:off x="713225" y="620840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ubTitle" idx="1"/>
          </p:nvPr>
        </p:nvSpPr>
        <p:spPr>
          <a:xfrm>
            <a:off x="713325" y="3204490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3"/>
          </p:nvPr>
        </p:nvSpPr>
        <p:spPr>
          <a:xfrm>
            <a:off x="713325" y="2759665"/>
            <a:ext cx="46995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title"/>
          </p:nvPr>
        </p:nvSpPr>
        <p:spPr>
          <a:xfrm>
            <a:off x="2635025" y="1710253"/>
            <a:ext cx="3873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title" idx="2"/>
          </p:nvPr>
        </p:nvSpPr>
        <p:spPr>
          <a:xfrm>
            <a:off x="2634925" y="532738"/>
            <a:ext cx="38742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ubTitle" idx="1"/>
          </p:nvPr>
        </p:nvSpPr>
        <p:spPr>
          <a:xfrm>
            <a:off x="2222200" y="2986690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ubTitle" idx="3"/>
          </p:nvPr>
        </p:nvSpPr>
        <p:spPr>
          <a:xfrm>
            <a:off x="2635007" y="2541865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4143975" y="3079988"/>
            <a:ext cx="3873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title" idx="2"/>
          </p:nvPr>
        </p:nvSpPr>
        <p:spPr>
          <a:xfrm>
            <a:off x="4143875" y="2054175"/>
            <a:ext cx="38742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1"/>
          </p:nvPr>
        </p:nvSpPr>
        <p:spPr>
          <a:xfrm>
            <a:off x="3731150" y="12453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3"/>
          </p:nvPr>
        </p:nvSpPr>
        <p:spPr>
          <a:xfrm>
            <a:off x="4143957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3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861175" y="3080000"/>
            <a:ext cx="4403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title" idx="2"/>
          </p:nvPr>
        </p:nvSpPr>
        <p:spPr>
          <a:xfrm>
            <a:off x="1125950" y="2054175"/>
            <a:ext cx="38742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ubTitle" idx="1"/>
          </p:nvPr>
        </p:nvSpPr>
        <p:spPr>
          <a:xfrm>
            <a:off x="713225" y="12453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subTitle" idx="3"/>
          </p:nvPr>
        </p:nvSpPr>
        <p:spPr>
          <a:xfrm>
            <a:off x="1126032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731172" y="1943338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title" idx="2"/>
          </p:nvPr>
        </p:nvSpPr>
        <p:spPr>
          <a:xfrm>
            <a:off x="3731050" y="636125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3731150" y="32197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3"/>
          </p:nvPr>
        </p:nvSpPr>
        <p:spPr>
          <a:xfrm>
            <a:off x="3731150" y="2774950"/>
            <a:ext cx="46995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3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2314125" y="3062549"/>
            <a:ext cx="45159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title" idx="2"/>
          </p:nvPr>
        </p:nvSpPr>
        <p:spPr>
          <a:xfrm>
            <a:off x="2634975" y="2042949"/>
            <a:ext cx="38742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ubTitle" idx="1"/>
          </p:nvPr>
        </p:nvSpPr>
        <p:spPr>
          <a:xfrm>
            <a:off x="2222250" y="1245375"/>
            <a:ext cx="4699500" cy="808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subTitle" idx="3"/>
          </p:nvPr>
        </p:nvSpPr>
        <p:spPr>
          <a:xfrm>
            <a:off x="2635057" y="800550"/>
            <a:ext cx="38739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/>
          <p:nvPr/>
        </p:nvSpPr>
        <p:spPr>
          <a:xfrm>
            <a:off x="8482675" y="2888050"/>
            <a:ext cx="456300" cy="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114675" y="2086400"/>
            <a:ext cx="418800" cy="418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7489825" y="173500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/>
          <p:nvPr/>
        </p:nvSpPr>
        <p:spPr>
          <a:xfrm>
            <a:off x="8524150" y="1232025"/>
            <a:ext cx="1088100" cy="108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4"/>
          <p:cNvSpPr/>
          <p:nvPr/>
        </p:nvSpPr>
        <p:spPr>
          <a:xfrm>
            <a:off x="-431825" y="3851325"/>
            <a:ext cx="1088100" cy="1087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4"/>
          <p:cNvSpPr/>
          <p:nvPr/>
        </p:nvSpPr>
        <p:spPr>
          <a:xfrm>
            <a:off x="1363550" y="84175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/>
          <p:nvPr/>
        </p:nvSpPr>
        <p:spPr>
          <a:xfrm>
            <a:off x="676950" y="151150"/>
            <a:ext cx="776700" cy="77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5"/>
          <p:cNvSpPr/>
          <p:nvPr/>
        </p:nvSpPr>
        <p:spPr>
          <a:xfrm>
            <a:off x="2390225" y="4293125"/>
            <a:ext cx="1601700" cy="160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/>
          <p:nvPr/>
        </p:nvSpPr>
        <p:spPr>
          <a:xfrm>
            <a:off x="8030725" y="1257250"/>
            <a:ext cx="912000" cy="91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/>
          <p:nvPr/>
        </p:nvSpPr>
        <p:spPr>
          <a:xfrm>
            <a:off x="7539900" y="3535550"/>
            <a:ext cx="965700" cy="96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6"/>
          <p:cNvSpPr/>
          <p:nvPr/>
        </p:nvSpPr>
        <p:spPr>
          <a:xfrm>
            <a:off x="6274125" y="-381700"/>
            <a:ext cx="1647600" cy="1647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/>
          <p:nvPr/>
        </p:nvSpPr>
        <p:spPr>
          <a:xfrm>
            <a:off x="-223100" y="3504650"/>
            <a:ext cx="1463100" cy="146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6"/>
          <p:cNvSpPr/>
          <p:nvPr/>
        </p:nvSpPr>
        <p:spPr>
          <a:xfrm>
            <a:off x="592125" y="328975"/>
            <a:ext cx="609900" cy="6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/>
          <p:nvPr/>
        </p:nvSpPr>
        <p:spPr>
          <a:xfrm>
            <a:off x="94825" y="3204550"/>
            <a:ext cx="456300" cy="4563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6216525" y="54475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>
            <a:off x="4254275" y="4670050"/>
            <a:ext cx="418800" cy="4188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132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>
            <a:hlinkClick r:id="rId2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636585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63657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title" idx="4"/>
          </p:nvPr>
        </p:nvSpPr>
        <p:spPr>
          <a:xfrm>
            <a:off x="713225" y="3629725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 idx="5"/>
          </p:nvPr>
        </p:nvSpPr>
        <p:spPr>
          <a:xfrm>
            <a:off x="1636585" y="362962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6"/>
          </p:nvPr>
        </p:nvSpPr>
        <p:spPr>
          <a:xfrm>
            <a:off x="1636576" y="3905175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 idx="7"/>
          </p:nvPr>
        </p:nvSpPr>
        <p:spPr>
          <a:xfrm>
            <a:off x="332117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title" idx="8"/>
          </p:nvPr>
        </p:nvSpPr>
        <p:spPr>
          <a:xfrm>
            <a:off x="4244527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ubTitle" idx="9"/>
          </p:nvPr>
        </p:nvSpPr>
        <p:spPr>
          <a:xfrm>
            <a:off x="424452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title" idx="13"/>
          </p:nvPr>
        </p:nvSpPr>
        <p:spPr>
          <a:xfrm>
            <a:off x="3321175" y="3629725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 idx="14"/>
          </p:nvPr>
        </p:nvSpPr>
        <p:spPr>
          <a:xfrm>
            <a:off x="4244527" y="362962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ubTitle" idx="15"/>
          </p:nvPr>
        </p:nvSpPr>
        <p:spPr>
          <a:xfrm>
            <a:off x="4244526" y="3905175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 idx="16"/>
          </p:nvPr>
        </p:nvSpPr>
        <p:spPr>
          <a:xfrm>
            <a:off x="5929125" y="1787250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 idx="17"/>
          </p:nvPr>
        </p:nvSpPr>
        <p:spPr>
          <a:xfrm>
            <a:off x="6852450" y="1787250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8"/>
          </p:nvPr>
        </p:nvSpPr>
        <p:spPr>
          <a:xfrm>
            <a:off x="6852456" y="2062667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 idx="19"/>
          </p:nvPr>
        </p:nvSpPr>
        <p:spPr>
          <a:xfrm>
            <a:off x="5929125" y="3629725"/>
            <a:ext cx="9234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20"/>
          </p:nvPr>
        </p:nvSpPr>
        <p:spPr>
          <a:xfrm>
            <a:off x="6852450" y="362962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1"/>
          </p:nvPr>
        </p:nvSpPr>
        <p:spPr>
          <a:xfrm>
            <a:off x="6852456" y="3905175"/>
            <a:ext cx="16845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/>
          <p:nvPr/>
        </p:nvSpPr>
        <p:spPr>
          <a:xfrm>
            <a:off x="6815700" y="4965775"/>
            <a:ext cx="291600" cy="2916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4065075" y="60275"/>
            <a:ext cx="429900" cy="4299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/>
          <p:nvPr/>
        </p:nvSpPr>
        <p:spPr>
          <a:xfrm>
            <a:off x="103750" y="2539350"/>
            <a:ext cx="291600" cy="291600"/>
          </a:xfrm>
          <a:prstGeom prst="rect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622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4807780" y="1152475"/>
            <a:ext cx="3622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17"/>
          <p:cNvSpPr/>
          <p:nvPr/>
        </p:nvSpPr>
        <p:spPr>
          <a:xfrm>
            <a:off x="2771100" y="4775975"/>
            <a:ext cx="278700" cy="2787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2209350" y="80425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8482800" y="1952800"/>
            <a:ext cx="418800" cy="4188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2591550" y="1470395"/>
            <a:ext cx="3960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2591550" y="2048721"/>
            <a:ext cx="39609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42375" cy="6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1375650" y="2648760"/>
            <a:ext cx="6367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ubTitle" idx="1"/>
          </p:nvPr>
        </p:nvSpPr>
        <p:spPr>
          <a:xfrm>
            <a:off x="1375650" y="2003695"/>
            <a:ext cx="6392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/>
          <p:nvPr/>
        </p:nvSpPr>
        <p:spPr>
          <a:xfrm>
            <a:off x="-254026" y="942947"/>
            <a:ext cx="1193400" cy="121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 rot="10800000" flipH="1">
            <a:off x="7141550" y="131850"/>
            <a:ext cx="1289100" cy="118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9"/>
          <p:cNvSpPr/>
          <p:nvPr/>
        </p:nvSpPr>
        <p:spPr>
          <a:xfrm rot="10800000" flipH="1">
            <a:off x="1570500" y="4290650"/>
            <a:ext cx="681000" cy="62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/>
          <p:nvPr/>
        </p:nvSpPr>
        <p:spPr>
          <a:xfrm rot="10800000" flipH="1">
            <a:off x="6693450" y="3885750"/>
            <a:ext cx="793800" cy="79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42375" cy="6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84" name="Google Shape;8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5400" cy="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A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30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  <p:pic>
        <p:nvPicPr>
          <p:cNvPr id="8" name="Google Shape;8;p10"/>
          <p:cNvPicPr preferRelativeResize="0"/>
          <p:nvPr/>
        </p:nvPicPr>
        <p:blipFill rotWithShape="1">
          <a:blip r:embed="rId27">
            <a:alphaModFix/>
          </a:blip>
          <a:srcRect l="18348" t="5267" r="20203" b="9472"/>
          <a:stretch/>
        </p:blipFill>
        <p:spPr>
          <a:xfrm>
            <a:off x="8430725" y="4233117"/>
            <a:ext cx="713275" cy="9103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0"/>
          <p:cNvSpPr txBox="1"/>
          <p:nvPr/>
        </p:nvSpPr>
        <p:spPr>
          <a:xfrm>
            <a:off x="97751" y="4759375"/>
            <a:ext cx="1121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" sz="1599" b="0" i="0" u="none" strike="noStrike" cap="none">
                <a:solidFill>
                  <a:srgbClr val="CC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#</a:t>
            </a:r>
            <a:r>
              <a:rPr lang="en" sz="1599" b="0" i="0" u="none" strike="noStrike" cap="none">
                <a:solidFill>
                  <a:srgbClr val="971E2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WCCT24</a:t>
            </a:r>
            <a:endParaRPr sz="200" b="0" i="0" u="none" strike="noStrike" cap="none">
              <a:solidFill>
                <a:srgbClr val="971E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/>
          <p:nvPr/>
        </p:nvSpPr>
        <p:spPr>
          <a:xfrm>
            <a:off x="756300" y="1709525"/>
            <a:ext cx="7631400" cy="2399700"/>
          </a:xfrm>
          <a:prstGeom prst="rect">
            <a:avLst/>
          </a:prstGeom>
          <a:solidFill>
            <a:srgbClr val="971E2C">
              <a:alpha val="71520"/>
            </a:srgbClr>
          </a:solidFill>
          <a:ln w="9525" cap="flat" cmpd="sng">
            <a:solidFill>
              <a:srgbClr val="0073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>
            <a:spLocks noGrp="1"/>
          </p:cNvSpPr>
          <p:nvPr>
            <p:ph type="ctrTitle"/>
          </p:nvPr>
        </p:nvSpPr>
        <p:spPr>
          <a:xfrm>
            <a:off x="805650" y="2387819"/>
            <a:ext cx="75327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dirty="0">
                <a:solidFill>
                  <a:srgbClr val="FFFFFF"/>
                </a:solidFill>
              </a:rPr>
              <a:t>Cómo convertir el tráfico web en Dinero 🤑</a:t>
            </a:r>
          </a:p>
        </p:txBody>
      </p:sp>
      <p:sp>
        <p:nvSpPr>
          <p:cNvPr id="170" name="Google Shape;170;p1"/>
          <p:cNvSpPr txBox="1">
            <a:spLocks noGrp="1"/>
          </p:cNvSpPr>
          <p:nvPr>
            <p:ph type="subTitle" idx="1"/>
          </p:nvPr>
        </p:nvSpPr>
        <p:spPr>
          <a:xfrm>
            <a:off x="2298900" y="3455700"/>
            <a:ext cx="45462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rgbClr val="FFFFFF"/>
                </a:solidFill>
              </a:rPr>
              <a:t>100% real no fake 1 link HD Mega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657013" y="74507"/>
            <a:ext cx="7796107" cy="5438986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880" y="207729"/>
            <a:ext cx="7667734" cy="38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3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PUBLICIDAD</a:t>
            </a:r>
            <a:endParaRPr dirty="0"/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32519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por mostrar publicidad. 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800207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456381"/>
            <a:ext cx="7794082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CPC (por click) Y CPM (por impresiones). Cada tema tiene sus precios.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Necesitas mucho tráfico.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Hacer webs reales. Hacer Test A / B.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AdSense, Ezoic, The Moneytizer.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"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158084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Xataka.com, Cursosinemweb.es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516C9B-6C42-4BD0-B690-E5AAF16E7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14" y="4359199"/>
            <a:ext cx="1468803" cy="489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DA6124-CEE0-4699-AE98-A3B400479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10" b="32444"/>
          <a:stretch/>
        </p:blipFill>
        <p:spPr>
          <a:xfrm>
            <a:off x="6123070" y="3687668"/>
            <a:ext cx="1799655" cy="489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8F02C7-A499-4921-BD4E-8D2B35F42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62" y="2832913"/>
            <a:ext cx="1650709" cy="6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1442720" y="142240"/>
            <a:ext cx="6522720" cy="5001260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0107" y="204487"/>
            <a:ext cx="6089226" cy="36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MARKETING AFILIADOS</a:t>
            </a:r>
            <a:endParaRPr dirty="0"/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32519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</a:t>
            </a: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una comisión de la venta del producto o servicio.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691834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456381"/>
            <a:ext cx="5537998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Hacer comparativas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Reseñas sinceras bien trabajadas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Guiar / Resolver al usuario durante algún proceso de creación o desarrollo concreto.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Amazon, Aliexpress, PCCOM, ECI, Awin, ClickBank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"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354510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Miposicionamientoweb.com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EB8486-9CCC-4555-83CB-CD2CFC367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227" r="3670" b="34867"/>
          <a:stretch/>
        </p:blipFill>
        <p:spPr>
          <a:xfrm>
            <a:off x="6427328" y="2156239"/>
            <a:ext cx="2192845" cy="4212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07937A-987E-44B8-B413-3394198FFB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28" t="19000" r="928" b="21722"/>
          <a:stretch/>
        </p:blipFill>
        <p:spPr>
          <a:xfrm>
            <a:off x="7161133" y="2577469"/>
            <a:ext cx="1459040" cy="6478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F39DBBF-9B5A-43D7-90AB-1225A83CB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904" y="3192634"/>
            <a:ext cx="2461777" cy="6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1442720" y="142240"/>
            <a:ext cx="6522720" cy="5001260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8507" y="264160"/>
            <a:ext cx="6278879" cy="35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0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CPA: COSTE POR ACCIÓN</a:t>
            </a:r>
            <a:endParaRPr dirty="0"/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32519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</a:t>
            </a: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una comisión si el usuario hace una acción determinada.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691836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456381"/>
            <a:ext cx="5537998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Web real / Proyecto serio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Más difícil, más dinero.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Generar Leads (Rank and </a:t>
            </a:r>
            <a:r>
              <a:rPr lang="es-ES" sz="1800" dirty="0" err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Rent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), Instalar </a:t>
            </a:r>
            <a:r>
              <a:rPr lang="es-ES" sz="1800" dirty="0" err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APPs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, software, </a:t>
            </a:r>
            <a:r>
              <a:rPr lang="es-ES" sz="1800" dirty="0" err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etc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, venta de X producto / servicio.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Adsterra, CPALead, Mobidea…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"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266456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Donherrero.es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2683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1442720" y="142240"/>
            <a:ext cx="6522720" cy="5001260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" r="3560"/>
          <a:stretch/>
        </p:blipFill>
        <p:spPr>
          <a:xfrm>
            <a:off x="1754292" y="421742"/>
            <a:ext cx="5899575" cy="31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6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SAAS / MEMBRESÍAS</a:t>
            </a:r>
            <a:endParaRPr dirty="0"/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18973"/>
            <a:ext cx="8200482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</a:t>
            </a: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recurrentemente por acceso a contenido (software, comunidad, etc).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847621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415742"/>
            <a:ext cx="7286082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Escalabilidad y establidad de ingresos.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Difícil de crear y hacer crecer.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Learndash, MemberPress, RCP, bbPress, buddyPress, WPForo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"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110670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Kiwosan.com, Gramakers.com 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39500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858982" y="394855"/>
            <a:ext cx="7640782" cy="4748645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3" t="4167" r="4583" b="16419"/>
          <a:stretch/>
        </p:blipFill>
        <p:spPr>
          <a:xfrm>
            <a:off x="1251420" y="663589"/>
            <a:ext cx="6910824" cy="2945520"/>
          </a:xfrm>
          <a:prstGeom prst="rect">
            <a:avLst/>
          </a:prstGeom>
        </p:spPr>
      </p:pic>
      <p:pic>
        <p:nvPicPr>
          <p:cNvPr id="2" name="donde-aprender-a-tu-ritmo">
            <a:hlinkClick r:id="" action="ppaction://media"/>
            <a:extLst>
              <a:ext uri="{FF2B5EF4-FFF2-40B4-BE49-F238E27FC236}">
                <a16:creationId xmlns:a16="http://schemas.microsoft.com/office/drawing/2014/main" id="{F5E546C3-DCFF-418F-B47F-D201B861F4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32" y="126178"/>
            <a:ext cx="8294336" cy="47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S" b="1" dirty="0">
                <a:effectLst/>
              </a:rPr>
              <a:t>INFOPRODUCTOS</a:t>
            </a:r>
            <a:endParaRPr lang="es-ES" dirty="0">
              <a:effectLst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12200"/>
            <a:ext cx="8200482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</a:t>
            </a: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por 1 vez por contenidos premium (digitales o físicos)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759567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456381"/>
            <a:ext cx="7286082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Ebooks, plantillas de X programa, guías, etc</a:t>
            </a: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Formación: cursos, masterclass, talleres, </a:t>
            </a:r>
            <a:r>
              <a:rPr lang="es-ES" sz="1800" dirty="0" err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etc</a:t>
            </a:r>
            <a:endParaRPr lang="es-ES" sz="1800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lvl="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Audio podcast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"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266456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Milacoco.com, CasosDigitales.com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7941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2E3AEE-28CB-4DE3-AE1F-0C0A079DB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8" t="5490" r="258" b="1724"/>
          <a:stretch/>
        </p:blipFill>
        <p:spPr>
          <a:xfrm>
            <a:off x="410393" y="1083733"/>
            <a:ext cx="2896523" cy="2709334"/>
          </a:xfrm>
          <a:prstGeom prst="rect">
            <a:avLst/>
          </a:prstGeom>
        </p:spPr>
      </p:pic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3731172" y="1678663"/>
            <a:ext cx="46995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400" dirty="0"/>
              <a:t>Maker Digital / Hacedor de cosas</a:t>
            </a:r>
            <a:endParaRPr sz="2400" dirty="0"/>
          </a:p>
        </p:txBody>
      </p:sp>
      <p:sp>
        <p:nvSpPr>
          <p:cNvPr id="176" name="Google Shape;176;p2"/>
          <p:cNvSpPr txBox="1">
            <a:spLocks noGrp="1"/>
          </p:cNvSpPr>
          <p:nvPr>
            <p:ph type="title" idx="2"/>
          </p:nvPr>
        </p:nvSpPr>
        <p:spPr>
          <a:xfrm>
            <a:off x="3731150" y="813825"/>
            <a:ext cx="4699800" cy="1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4000" dirty="0"/>
              <a:t>Ángel Rodríguez</a:t>
            </a:r>
            <a:endParaRPr sz="4000" dirty="0"/>
          </a:p>
        </p:txBody>
      </p:sp>
      <p:sp>
        <p:nvSpPr>
          <p:cNvPr id="177" name="Google Shape;177;p2"/>
          <p:cNvSpPr/>
          <p:nvPr/>
        </p:nvSpPr>
        <p:spPr>
          <a:xfrm>
            <a:off x="2593325" y="4450275"/>
            <a:ext cx="433500" cy="433500"/>
          </a:xfrm>
          <a:prstGeom prst="rect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4949450" y="-242475"/>
            <a:ext cx="1056300" cy="1056300"/>
          </a:xfrm>
          <a:prstGeom prst="ellipse">
            <a:avLst/>
          </a:prstGeom>
          <a:solidFill>
            <a:srgbClr val="FCB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8804225" y="2637600"/>
            <a:ext cx="433500" cy="433500"/>
          </a:xfrm>
          <a:prstGeom prst="ellipse">
            <a:avLst/>
          </a:prstGeom>
          <a:solidFill>
            <a:srgbClr val="97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subTitle" idx="3"/>
          </p:nvPr>
        </p:nvSpPr>
        <p:spPr>
          <a:xfrm>
            <a:off x="3873390" y="2571750"/>
            <a:ext cx="4699500" cy="2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2000" dirty="0"/>
              <a:t>🧙‍♂️ </a:t>
            </a:r>
            <a:r>
              <a:rPr lang="es-ES" sz="2000" dirty="0" err="1"/>
              <a:t>AngelRodriguez.guru</a:t>
            </a:r>
            <a:r>
              <a:rPr lang="es-ES" sz="2000" dirty="0"/>
              <a:t>  </a:t>
            </a:r>
            <a:r>
              <a:rPr lang="es-ES" sz="1200" i="1" dirty="0"/>
              <a:t>EMPRENDEDOR</a:t>
            </a:r>
            <a:br>
              <a:rPr lang="es-ES" sz="1200" dirty="0"/>
            </a:br>
            <a:br>
              <a:rPr lang="es-ES" sz="1200" dirty="0"/>
            </a:br>
            <a:r>
              <a:rPr lang="es-ES" sz="2000" dirty="0"/>
              <a:t>🐴 Kiwosan.com  </a:t>
            </a:r>
            <a:r>
              <a:rPr lang="es-ES" sz="1400" i="1" dirty="0"/>
              <a:t>SUITE SEO</a:t>
            </a:r>
            <a:br>
              <a:rPr lang="es-ES" sz="1400" dirty="0"/>
            </a:br>
            <a:endParaRPr lang="es-ES" sz="2000" dirty="0"/>
          </a:p>
          <a:p>
            <a:pPr marL="0" indent="0"/>
            <a:r>
              <a:rPr lang="es-ES" sz="2000" dirty="0"/>
              <a:t>🦎 </a:t>
            </a:r>
            <a:r>
              <a:rPr lang="es-ES" sz="2000" dirty="0" err="1"/>
              <a:t>Sabandijers.club</a:t>
            </a:r>
            <a:r>
              <a:rPr lang="es-ES" sz="2000" dirty="0"/>
              <a:t>  </a:t>
            </a:r>
            <a:r>
              <a:rPr lang="es-ES" sz="1400" i="1" dirty="0"/>
              <a:t>COMUNIDAD NEGOCIOS</a:t>
            </a:r>
            <a:br>
              <a:rPr lang="es-ES" sz="1400" dirty="0"/>
            </a:b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2000" dirty="0"/>
              <a:t> X.com/</a:t>
            </a:r>
            <a:r>
              <a:rPr lang="es-ES" sz="2000" dirty="0" err="1"/>
              <a:t>angelguruez</a:t>
            </a:r>
            <a:r>
              <a:rPr lang="es-ES" sz="2000" dirty="0"/>
              <a:t> </a:t>
            </a:r>
            <a:endParaRPr sz="2000" dirty="0"/>
          </a:p>
        </p:txBody>
      </p:sp>
      <p:sp>
        <p:nvSpPr>
          <p:cNvPr id="183" name="Google Shape;183;p2"/>
          <p:cNvSpPr/>
          <p:nvPr/>
        </p:nvSpPr>
        <p:spPr>
          <a:xfrm>
            <a:off x="359725" y="1021424"/>
            <a:ext cx="2997860" cy="2822003"/>
          </a:xfrm>
          <a:custGeom>
            <a:avLst/>
            <a:gdLst/>
            <a:ahLst/>
            <a:cxnLst/>
            <a:rect l="l" t="t" r="r" b="b"/>
            <a:pathLst>
              <a:path w="6324600" h="6032500" extrusionOk="0">
                <a:moveTo>
                  <a:pt x="6324600" y="6032500"/>
                </a:moveTo>
                <a:lnTo>
                  <a:pt x="0" y="6032500"/>
                </a:lnTo>
                <a:lnTo>
                  <a:pt x="0" y="0"/>
                </a:lnTo>
                <a:lnTo>
                  <a:pt x="6324600" y="0"/>
                </a:lnTo>
                <a:lnTo>
                  <a:pt x="6324600" y="6032500"/>
                </a:lnTo>
                <a:close/>
                <a:moveTo>
                  <a:pt x="127000" y="5905500"/>
                </a:moveTo>
                <a:lnTo>
                  <a:pt x="6197600" y="5905500"/>
                </a:lnTo>
                <a:lnTo>
                  <a:pt x="6197600" y="127000"/>
                </a:lnTo>
                <a:lnTo>
                  <a:pt x="127000" y="127000"/>
                </a:lnTo>
                <a:lnTo>
                  <a:pt x="127000" y="5905500"/>
                </a:lnTo>
                <a:close/>
              </a:path>
            </a:pathLst>
          </a:custGeom>
          <a:solidFill>
            <a:srgbClr val="971E2C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858982" y="394855"/>
            <a:ext cx="7640782" cy="4748645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47740437-EEE1-47F4-820A-5173BBB43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09" y="634233"/>
            <a:ext cx="6689328" cy="4710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90D7148-C32A-4907-8325-25B961E7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08" y="1202047"/>
            <a:ext cx="3237291" cy="9430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BBCD245-6AEF-4609-A4A0-A3727E5C3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599" y="1215378"/>
            <a:ext cx="3002764" cy="101897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DD96159-EED8-4FF2-8901-8119230EA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709" y="2292745"/>
            <a:ext cx="3241816" cy="99861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B954173-2E55-44CF-84E0-D63513577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600" y="2257693"/>
            <a:ext cx="3002764" cy="140122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26BA437-F738-448B-BA06-836672B94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896" y="4007715"/>
            <a:ext cx="2063872" cy="42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4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858982" y="394855"/>
            <a:ext cx="7640782" cy="4748645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" t="2520" b="2520"/>
          <a:stretch/>
        </p:blipFill>
        <p:spPr>
          <a:xfrm>
            <a:off x="1205345" y="663589"/>
            <a:ext cx="6956899" cy="30009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ACB329-DC5E-4752-97F8-52D0B3BDA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98" y="331663"/>
            <a:ext cx="8687668" cy="44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S" b="1" dirty="0">
                <a:effectLst/>
              </a:rPr>
              <a:t>ECOMMERCE</a:t>
            </a:r>
            <a:endParaRPr lang="es-ES" dirty="0">
              <a:effectLst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12200"/>
            <a:ext cx="8200482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</a:t>
            </a: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por los productos que vendes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806981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269637"/>
            <a:ext cx="7286082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Empezar por pocos productos, asentar bases e ir aumentando.</a:t>
            </a:r>
          </a:p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Buscar venta recurrente (suscripciones?)</a:t>
            </a:r>
          </a:p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Conseguir el email y hacer email marketing (dar cupón descuento)</a:t>
            </a:r>
          </a:p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Hosting bueno y serio</a:t>
            </a: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266456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Multisononline.com, Mundoalfombra.com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12250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858982" y="394855"/>
            <a:ext cx="7640782" cy="4748645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4F25278-E089-4966-B17D-5B0C9B9E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56" y="461594"/>
            <a:ext cx="6969151" cy="34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43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1413164" y="394855"/>
            <a:ext cx="5969176" cy="4748645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717B78C-2E88-4B7C-B30B-32CFEC0F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26" y="476838"/>
            <a:ext cx="5637900" cy="34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9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S" b="1" dirty="0">
                <a:effectLst/>
              </a:rPr>
              <a:t>PATROCINIOS</a:t>
            </a:r>
            <a:endParaRPr lang="es-ES" dirty="0">
              <a:effectLst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12200"/>
            <a:ext cx="8200482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Te pagan </a:t>
            </a: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por promocionar una marca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773116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269637"/>
            <a:ext cx="7717500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Patrocinar una marca (banner, CTA, afiliados, etc)</a:t>
            </a:r>
            <a:b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</a:b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(la web y/o tú mismo / Embajador de marca)</a:t>
            </a:r>
          </a:p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Contenidos patrocinados:</a:t>
            </a:r>
          </a:p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	Tú lo haces y te pagan</a:t>
            </a:r>
          </a:p>
          <a:p>
            <a:pPr marL="285750" lvl="1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 	Te pagan por aparecer en tu web</a:t>
            </a: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266456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lvl="0">
              <a:buSzPts val="1800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Ibon Azkoitia, Jaime </a:t>
            </a:r>
            <a:r>
              <a:rPr lang="es-ES" sz="1800" dirty="0" err="1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Gármar</a:t>
            </a:r>
            <a:r>
              <a:rPr lang="es-ES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, Rubén Alonso</a:t>
            </a:r>
          </a:p>
        </p:txBody>
      </p:sp>
    </p:spTree>
    <p:extLst>
      <p:ext uri="{BB962C8B-B14F-4D97-AF65-F5344CB8AC3E}">
        <p14:creationId xmlns:p14="http://schemas.microsoft.com/office/powerpoint/2010/main" val="17979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ctrTitle"/>
          </p:nvPr>
        </p:nvSpPr>
        <p:spPr>
          <a:xfrm>
            <a:off x="805650" y="1345027"/>
            <a:ext cx="7532700" cy="253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dirty="0"/>
              <a:t>¡Muchas gracias!</a:t>
            </a:r>
            <a:br>
              <a:rPr lang="en" dirty="0"/>
            </a:br>
            <a:br>
              <a:rPr lang="en" dirty="0"/>
            </a:br>
            <a:r>
              <a:rPr lang="en" sz="3200" dirty="0">
                <a:solidFill>
                  <a:srgbClr val="C00000"/>
                </a:solidFill>
              </a:rPr>
              <a:t>P</a:t>
            </a:r>
            <a:r>
              <a:rPr lang="es-ES" sz="3200" dirty="0">
                <a:solidFill>
                  <a:srgbClr val="C00000"/>
                </a:solidFill>
              </a:rPr>
              <a:t>r</a:t>
            </a:r>
            <a:r>
              <a:rPr lang="en" sz="3200" dirty="0">
                <a:solidFill>
                  <a:srgbClr val="C00000"/>
                </a:solidFill>
              </a:rPr>
              <a:t>egunta sin miedo, está to pagao.</a:t>
            </a:r>
            <a:endParaRPr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-ES" sz="4400" dirty="0"/>
              <a:t>DISCLAIMER</a:t>
            </a:r>
          </a:p>
        </p:txBody>
      </p:sp>
      <p:sp>
        <p:nvSpPr>
          <p:cNvPr id="6" name="Google Shape;188;p3">
            <a:extLst>
              <a:ext uri="{FF2B5EF4-FFF2-40B4-BE49-F238E27FC236}">
                <a16:creationId xmlns:a16="http://schemas.microsoft.com/office/drawing/2014/main" id="{27774321-7623-4FE1-B57B-1E6400BF9976}"/>
              </a:ext>
            </a:extLst>
          </p:cNvPr>
          <p:cNvSpPr txBox="1">
            <a:spLocks/>
          </p:cNvSpPr>
          <p:nvPr/>
        </p:nvSpPr>
        <p:spPr>
          <a:xfrm>
            <a:off x="784344" y="1809499"/>
            <a:ext cx="7717500" cy="264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30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pPr algn="ctr"/>
            <a:r>
              <a:rPr lang="es-ES" sz="7200" dirty="0">
                <a:solidFill>
                  <a:srgbClr val="C00000"/>
                </a:solidFill>
              </a:rPr>
              <a:t>IDEAS</a:t>
            </a:r>
            <a:r>
              <a:rPr lang="es-ES" sz="7200" dirty="0"/>
              <a:t> Y </a:t>
            </a:r>
            <a:r>
              <a:rPr lang="es-ES" sz="7200" dirty="0">
                <a:solidFill>
                  <a:schemeClr val="bg1">
                    <a:lumMod val="75000"/>
                  </a:schemeClr>
                </a:solidFill>
              </a:rPr>
              <a:t>OPORTUNIDADES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 txBox="1">
            <a:spLocks noGrp="1"/>
          </p:cNvSpPr>
          <p:nvPr>
            <p:ph type="title"/>
          </p:nvPr>
        </p:nvSpPr>
        <p:spPr>
          <a:xfrm>
            <a:off x="713225" y="790114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YA TENEMOS TRÁFICO … ¿Y AHORA QUÉ?</a:t>
            </a:r>
            <a:endParaRPr dirty="0"/>
          </a:p>
        </p:txBody>
      </p:sp>
      <p:sp>
        <p:nvSpPr>
          <p:cNvPr id="195" name="Google Shape;195;p4"/>
          <p:cNvSpPr txBox="1">
            <a:spLocks noGrp="1"/>
          </p:cNvSpPr>
          <p:nvPr>
            <p:ph type="body" idx="1"/>
          </p:nvPr>
        </p:nvSpPr>
        <p:spPr>
          <a:xfrm>
            <a:off x="713225" y="1515425"/>
            <a:ext cx="7717500" cy="84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 sz="2400" b="1" dirty="0">
                <a:solidFill>
                  <a:srgbClr val="C00000"/>
                </a:solidFill>
              </a:rPr>
              <a:t>1 URL = 1 INTENCIÓN DE BÚSQUEDA = 1 OBJETIVO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4" name="Google Shape;236;p7">
            <a:extLst>
              <a:ext uri="{FF2B5EF4-FFF2-40B4-BE49-F238E27FC236}">
                <a16:creationId xmlns:a16="http://schemas.microsoft.com/office/drawing/2014/main" id="{E9E01518-C705-4CBF-B04C-4DDF0C0CA7B3}"/>
              </a:ext>
            </a:extLst>
          </p:cNvPr>
          <p:cNvSpPr txBox="1">
            <a:spLocks/>
          </p:cNvSpPr>
          <p:nvPr/>
        </p:nvSpPr>
        <p:spPr>
          <a:xfrm>
            <a:off x="936745" y="2120051"/>
            <a:ext cx="7717500" cy="251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●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○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1600"/>
              <a:buFont typeface="Palanquin"/>
              <a:buChar char="■"/>
              <a:defRPr sz="1600" b="0" i="0" u="none" strike="noStrike" cap="none">
                <a:solidFill>
                  <a:srgbClr val="00629A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pPr marL="0" indent="0">
              <a:buFont typeface="Palanquin"/>
              <a:buNone/>
            </a:pPr>
            <a:r>
              <a:rPr lang="en-US" sz="2000" b="1" dirty="0">
                <a:latin typeface="Signika"/>
                <a:sym typeface="Signika"/>
              </a:rPr>
              <a:t>Intención: </a:t>
            </a:r>
            <a:r>
              <a:rPr lang="en-US" sz="2000" dirty="0">
                <a:latin typeface="Signika"/>
                <a:sym typeface="Signika"/>
              </a:rPr>
              <a:t>Ver algo, leer, descargar, instalar, comprar, hacer algo, </a:t>
            </a:r>
            <a:r>
              <a:rPr lang="en-US" sz="2000" dirty="0" err="1">
                <a:latin typeface="Signika"/>
                <a:sym typeface="Signika"/>
              </a:rPr>
              <a:t>comparar</a:t>
            </a:r>
            <a:r>
              <a:rPr lang="en-US" sz="2000" dirty="0">
                <a:latin typeface="Signika"/>
                <a:sym typeface="Signika"/>
              </a:rPr>
              <a:t>,  etc.</a:t>
            </a:r>
          </a:p>
          <a:p>
            <a:pPr marL="0" indent="0">
              <a:buFont typeface="Palanquin"/>
              <a:buNone/>
            </a:pPr>
            <a:endParaRPr lang="en-US" sz="2000" b="1" dirty="0">
              <a:latin typeface="Signika"/>
              <a:sym typeface="Signika"/>
            </a:endParaRPr>
          </a:p>
          <a:p>
            <a:pPr marL="0" indent="0">
              <a:buFont typeface="Palanquin"/>
              <a:buNone/>
            </a:pPr>
            <a:r>
              <a:rPr lang="en-US" sz="2000" b="1" dirty="0" err="1">
                <a:latin typeface="Signika"/>
                <a:sym typeface="Signika"/>
              </a:rPr>
              <a:t>Objetivo</a:t>
            </a:r>
            <a:r>
              <a:rPr lang="en-US" sz="2000" b="1" dirty="0">
                <a:latin typeface="Signika"/>
                <a:sym typeface="Signika"/>
              </a:rPr>
              <a:t>:  </a:t>
            </a:r>
            <a:r>
              <a:rPr lang="en-US" sz="2000" dirty="0">
                <a:latin typeface="Signika"/>
                <a:sym typeface="Signika"/>
              </a:rPr>
              <a:t>Que </a:t>
            </a:r>
            <a:r>
              <a:rPr lang="en-US" sz="2000" dirty="0" err="1">
                <a:latin typeface="Signika"/>
                <a:sym typeface="Signika"/>
              </a:rPr>
              <a:t>hagan</a:t>
            </a:r>
            <a:r>
              <a:rPr lang="en-US" sz="2000" dirty="0">
                <a:latin typeface="Signika"/>
                <a:sym typeface="Signika"/>
              </a:rPr>
              <a:t> click </a:t>
            </a:r>
            <a:r>
              <a:rPr lang="en-US" sz="2000" dirty="0" err="1">
                <a:latin typeface="Signika"/>
                <a:sym typeface="Signika"/>
              </a:rPr>
              <a:t>en</a:t>
            </a:r>
            <a:r>
              <a:rPr lang="en-US" sz="2000" dirty="0">
                <a:latin typeface="Signika"/>
                <a:sym typeface="Signika"/>
              </a:rPr>
              <a:t> la </a:t>
            </a:r>
            <a:r>
              <a:rPr lang="en-US" sz="2000" dirty="0" err="1">
                <a:latin typeface="Signika"/>
                <a:sym typeface="Signika"/>
              </a:rPr>
              <a:t>publicidad</a:t>
            </a:r>
            <a:r>
              <a:rPr lang="en-US" sz="2000" dirty="0">
                <a:latin typeface="Signika"/>
                <a:sym typeface="Signika"/>
              </a:rPr>
              <a:t>, comprar, instalar X, </a:t>
            </a:r>
            <a:r>
              <a:rPr lang="en-US" sz="2000" dirty="0" err="1">
                <a:latin typeface="Signika"/>
                <a:sym typeface="Signika"/>
              </a:rPr>
              <a:t>conseguir</a:t>
            </a:r>
            <a:r>
              <a:rPr lang="en-US" sz="2000" dirty="0">
                <a:latin typeface="Signika"/>
                <a:sym typeface="Signika"/>
              </a:rPr>
              <a:t> </a:t>
            </a:r>
            <a:r>
              <a:rPr lang="en-US" sz="2000" dirty="0" err="1">
                <a:latin typeface="Signika"/>
                <a:sym typeface="Signika"/>
              </a:rPr>
              <a:t>su</a:t>
            </a:r>
            <a:r>
              <a:rPr lang="en-US" sz="2000" dirty="0">
                <a:latin typeface="Signika"/>
                <a:sym typeface="Signika"/>
              </a:rPr>
              <a:t> email, </a:t>
            </a:r>
            <a:r>
              <a:rPr lang="en-US" sz="2000" dirty="0" err="1">
                <a:latin typeface="Signika"/>
                <a:sym typeface="Signika"/>
              </a:rPr>
              <a:t>vean</a:t>
            </a:r>
            <a:r>
              <a:rPr lang="en-US" sz="2000" dirty="0">
                <a:latin typeface="Signika"/>
                <a:sym typeface="Signika"/>
              </a:rPr>
              <a:t> un video, </a:t>
            </a:r>
            <a:r>
              <a:rPr lang="en-US" sz="2000" dirty="0" err="1">
                <a:latin typeface="Signika"/>
                <a:sym typeface="Signika"/>
              </a:rPr>
              <a:t>naveguen</a:t>
            </a:r>
            <a:r>
              <a:rPr lang="en-US" sz="2000" dirty="0">
                <a:latin typeface="Signika"/>
                <a:sym typeface="Signika"/>
              </a:rPr>
              <a:t> a </a:t>
            </a:r>
            <a:r>
              <a:rPr lang="en-US" sz="2000" dirty="0" err="1">
                <a:latin typeface="Signika"/>
                <a:sym typeface="Signika"/>
              </a:rPr>
              <a:t>otra</a:t>
            </a:r>
            <a:r>
              <a:rPr lang="en-US" sz="2000" dirty="0">
                <a:latin typeface="Signika"/>
                <a:sym typeface="Signika"/>
              </a:rPr>
              <a:t> </a:t>
            </a:r>
            <a:r>
              <a:rPr lang="en-US" sz="2000" dirty="0" err="1">
                <a:latin typeface="Signika"/>
                <a:sym typeface="Signika"/>
              </a:rPr>
              <a:t>página</a:t>
            </a:r>
            <a:r>
              <a:rPr lang="en-US" sz="2000" dirty="0">
                <a:latin typeface="Signika"/>
                <a:sym typeface="Signika"/>
              </a:rPr>
              <a:t>, </a:t>
            </a:r>
            <a:r>
              <a:rPr lang="en-US" sz="2000" dirty="0" err="1">
                <a:latin typeface="Signika"/>
                <a:sym typeface="Signika"/>
              </a:rPr>
              <a:t>etc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13225" y="810434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CÓMO TRANSFORMAR VISITAS EN DINERO</a:t>
            </a:r>
            <a:endParaRPr dirty="0"/>
          </a:p>
        </p:txBody>
      </p:sp>
      <p:sp>
        <p:nvSpPr>
          <p:cNvPr id="201" name="Google Shape;201;p5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96478" y="2031087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 dirty="0">
                <a:solidFill>
                  <a:srgbClr val="C00000"/>
                </a:solidFill>
              </a:rPr>
              <a:t>01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202" name="Google Shape;202;p5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1083733" y="217851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SERVICIOS</a:t>
            </a:r>
            <a:endParaRPr dirty="0"/>
          </a:p>
        </p:txBody>
      </p:sp>
      <p:sp>
        <p:nvSpPr>
          <p:cNvPr id="49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CDFB20BA-6AB2-4504-9584-A0377750591C}"/>
              </a:ext>
            </a:extLst>
          </p:cNvPr>
          <p:cNvSpPr txBox="1">
            <a:spLocks/>
          </p:cNvSpPr>
          <p:nvPr/>
        </p:nvSpPr>
        <p:spPr>
          <a:xfrm>
            <a:off x="2606371" y="2031087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50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0FF80E6F-4845-455E-A70D-F12AA6555A72}"/>
              </a:ext>
            </a:extLst>
          </p:cNvPr>
          <p:cNvSpPr txBox="1">
            <a:spLocks/>
          </p:cNvSpPr>
          <p:nvPr/>
        </p:nvSpPr>
        <p:spPr>
          <a:xfrm>
            <a:off x="3173305" y="217851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PUBLICIDAD</a:t>
            </a:r>
          </a:p>
        </p:txBody>
      </p:sp>
      <p:sp>
        <p:nvSpPr>
          <p:cNvPr id="51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30DD2443-65CE-42EF-AA52-897CF3667CCD}"/>
              </a:ext>
            </a:extLst>
          </p:cNvPr>
          <p:cNvSpPr txBox="1">
            <a:spLocks/>
          </p:cNvSpPr>
          <p:nvPr/>
        </p:nvSpPr>
        <p:spPr>
          <a:xfrm>
            <a:off x="4800932" y="2031087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03</a:t>
            </a:r>
          </a:p>
        </p:txBody>
      </p:sp>
      <p:sp>
        <p:nvSpPr>
          <p:cNvPr id="52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723AB703-4488-4797-A34C-ACEA5F9B8BE7}"/>
              </a:ext>
            </a:extLst>
          </p:cNvPr>
          <p:cNvSpPr txBox="1">
            <a:spLocks/>
          </p:cNvSpPr>
          <p:nvPr/>
        </p:nvSpPr>
        <p:spPr>
          <a:xfrm>
            <a:off x="5408507" y="217851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AFILIADOS</a:t>
            </a:r>
          </a:p>
        </p:txBody>
      </p:sp>
      <p:sp>
        <p:nvSpPr>
          <p:cNvPr id="53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2D4C2253-38DB-4B06-A69A-CEE4D93A6C36}"/>
              </a:ext>
            </a:extLst>
          </p:cNvPr>
          <p:cNvSpPr txBox="1">
            <a:spLocks/>
          </p:cNvSpPr>
          <p:nvPr/>
        </p:nvSpPr>
        <p:spPr>
          <a:xfrm>
            <a:off x="6910825" y="2031087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04</a:t>
            </a:r>
          </a:p>
        </p:txBody>
      </p:sp>
      <p:sp>
        <p:nvSpPr>
          <p:cNvPr id="54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58B852A5-D4F2-48B6-A9B4-340143F0630D}"/>
              </a:ext>
            </a:extLst>
          </p:cNvPr>
          <p:cNvSpPr txBox="1">
            <a:spLocks/>
          </p:cNvSpPr>
          <p:nvPr/>
        </p:nvSpPr>
        <p:spPr>
          <a:xfrm>
            <a:off x="7484533" y="2178517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CPA</a:t>
            </a:r>
          </a:p>
        </p:txBody>
      </p:sp>
      <p:sp>
        <p:nvSpPr>
          <p:cNvPr id="55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7AAD4BA1-586D-49F2-B997-1E4E1361E368}"/>
              </a:ext>
            </a:extLst>
          </p:cNvPr>
          <p:cNvSpPr txBox="1">
            <a:spLocks/>
          </p:cNvSpPr>
          <p:nvPr/>
        </p:nvSpPr>
        <p:spPr>
          <a:xfrm>
            <a:off x="496478" y="3328181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05</a:t>
            </a:r>
          </a:p>
        </p:txBody>
      </p:sp>
      <p:sp>
        <p:nvSpPr>
          <p:cNvPr id="56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07724C13-3637-41D6-8E54-219DC9AB723C}"/>
              </a:ext>
            </a:extLst>
          </p:cNvPr>
          <p:cNvSpPr txBox="1">
            <a:spLocks/>
          </p:cNvSpPr>
          <p:nvPr/>
        </p:nvSpPr>
        <p:spPr>
          <a:xfrm>
            <a:off x="1083733" y="3475611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SAAS</a:t>
            </a:r>
          </a:p>
        </p:txBody>
      </p:sp>
      <p:sp>
        <p:nvSpPr>
          <p:cNvPr id="57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0A111ACB-1275-4642-A6C3-51F42CD2276F}"/>
              </a:ext>
            </a:extLst>
          </p:cNvPr>
          <p:cNvSpPr txBox="1">
            <a:spLocks/>
          </p:cNvSpPr>
          <p:nvPr/>
        </p:nvSpPr>
        <p:spPr>
          <a:xfrm>
            <a:off x="2606371" y="3328181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06</a:t>
            </a:r>
          </a:p>
        </p:txBody>
      </p:sp>
      <p:sp>
        <p:nvSpPr>
          <p:cNvPr id="58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50BD68A3-983F-48CF-AE1E-B75365343AB7}"/>
              </a:ext>
            </a:extLst>
          </p:cNvPr>
          <p:cNvSpPr txBox="1">
            <a:spLocks/>
          </p:cNvSpPr>
          <p:nvPr/>
        </p:nvSpPr>
        <p:spPr>
          <a:xfrm>
            <a:off x="3173305" y="3475611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INFOPRODUCT</a:t>
            </a:r>
          </a:p>
        </p:txBody>
      </p:sp>
      <p:sp>
        <p:nvSpPr>
          <p:cNvPr id="59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365B1E1D-49F5-4B9C-9B48-C71FEE73789E}"/>
              </a:ext>
            </a:extLst>
          </p:cNvPr>
          <p:cNvSpPr txBox="1">
            <a:spLocks/>
          </p:cNvSpPr>
          <p:nvPr/>
        </p:nvSpPr>
        <p:spPr>
          <a:xfrm>
            <a:off x="4800932" y="3328181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60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DB2CC03C-8635-4DD7-9DB8-881CB2080DC9}"/>
              </a:ext>
            </a:extLst>
          </p:cNvPr>
          <p:cNvSpPr txBox="1">
            <a:spLocks/>
          </p:cNvSpPr>
          <p:nvPr/>
        </p:nvSpPr>
        <p:spPr>
          <a:xfrm>
            <a:off x="5408507" y="3475611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ECOMMERCE</a:t>
            </a:r>
          </a:p>
        </p:txBody>
      </p:sp>
      <p:sp>
        <p:nvSpPr>
          <p:cNvPr id="61" name="Google Shape;201;p5">
            <a:hlinkClick r:id="rId3" action="ppaction://hlinksldjump"/>
            <a:extLst>
              <a:ext uri="{FF2B5EF4-FFF2-40B4-BE49-F238E27FC236}">
                <a16:creationId xmlns:a16="http://schemas.microsoft.com/office/drawing/2014/main" id="{14DF89DF-0BBB-474C-AB64-23A9E656C3C9}"/>
              </a:ext>
            </a:extLst>
          </p:cNvPr>
          <p:cNvSpPr txBox="1">
            <a:spLocks/>
          </p:cNvSpPr>
          <p:nvPr/>
        </p:nvSpPr>
        <p:spPr>
          <a:xfrm>
            <a:off x="6910825" y="3328181"/>
            <a:ext cx="695628" cy="71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3000"/>
              <a:buFont typeface="Signika"/>
              <a:buNone/>
              <a:defRPr sz="52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n" sz="3200" dirty="0">
                <a:solidFill>
                  <a:srgbClr val="C00000"/>
                </a:solidFill>
              </a:rPr>
              <a:t>08</a:t>
            </a:r>
          </a:p>
        </p:txBody>
      </p:sp>
      <p:sp>
        <p:nvSpPr>
          <p:cNvPr id="62" name="Google Shape;202;p5">
            <a:hlinkClick r:id="rId3" action="ppaction://hlinksldjump"/>
            <a:extLst>
              <a:ext uri="{FF2B5EF4-FFF2-40B4-BE49-F238E27FC236}">
                <a16:creationId xmlns:a16="http://schemas.microsoft.com/office/drawing/2014/main" id="{A93B12FA-4BA2-4600-BE54-2D4962AA1DFC}"/>
              </a:ext>
            </a:extLst>
          </p:cNvPr>
          <p:cNvSpPr txBox="1">
            <a:spLocks/>
          </p:cNvSpPr>
          <p:nvPr/>
        </p:nvSpPr>
        <p:spPr>
          <a:xfrm>
            <a:off x="7484533" y="3475611"/>
            <a:ext cx="1684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9A"/>
              </a:buClr>
              <a:buSzPts val="2000"/>
              <a:buFont typeface="Signika"/>
              <a:buNone/>
              <a:defRPr sz="1800" b="1" i="0" u="none" strike="noStrike" cap="none">
                <a:solidFill>
                  <a:srgbClr val="00629A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gnika"/>
              <a:buNone/>
              <a:defRPr sz="3000" b="0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r>
              <a:rPr lang="es-ES" dirty="0"/>
              <a:t>PATROCINIO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SERVICIOS</a:t>
            </a:r>
            <a:endParaRPr dirty="0"/>
          </a:p>
        </p:txBody>
      </p:sp>
      <p:sp>
        <p:nvSpPr>
          <p:cNvPr id="224" name="Google Shape;224;p6"/>
          <p:cNvSpPr txBox="1"/>
          <p:nvPr/>
        </p:nvSpPr>
        <p:spPr>
          <a:xfrm>
            <a:off x="713225" y="1132519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Vende tus servicios. Desarrollador, SEO, Copy, psicólogo, nutricionista…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5" name="Google Shape;225;p6"/>
          <p:cNvSpPr txBox="1"/>
          <p:nvPr/>
        </p:nvSpPr>
        <p:spPr>
          <a:xfrm flipH="1">
            <a:off x="828372" y="1800207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1" i="0" u="none" strike="noStrike" cap="none" dirty="0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CLAVES</a:t>
            </a:r>
            <a:endParaRPr sz="2200" b="1" i="0" u="none" strike="noStrike" cap="none" dirty="0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0" name="Google Shape;224;p6">
            <a:extLst>
              <a:ext uri="{FF2B5EF4-FFF2-40B4-BE49-F238E27FC236}">
                <a16:creationId xmlns:a16="http://schemas.microsoft.com/office/drawing/2014/main" id="{FBC4DADA-DECF-4F5B-B959-D86413A2F467}"/>
              </a:ext>
            </a:extLst>
          </p:cNvPr>
          <p:cNvSpPr txBox="1"/>
          <p:nvPr/>
        </p:nvSpPr>
        <p:spPr>
          <a:xfrm>
            <a:off x="713225" y="2456381"/>
            <a:ext cx="7137068" cy="189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Home, Servicios, Quien soy, contacto. WordPress.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Landing por cliente objetivo.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Buen Copy. Formula PAS (Problema – Agitación - Solución).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Extra: blog, newsletter / podcast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"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" name="Google Shape;224;p6">
            <a:extLst>
              <a:ext uri="{FF2B5EF4-FFF2-40B4-BE49-F238E27FC236}">
                <a16:creationId xmlns:a16="http://schemas.microsoft.com/office/drawing/2014/main" id="{67F65CAD-BEA6-4D38-975F-711540CF5B33}"/>
              </a:ext>
            </a:extLst>
          </p:cNvPr>
          <p:cNvSpPr txBox="1"/>
          <p:nvPr/>
        </p:nvSpPr>
        <p:spPr>
          <a:xfrm>
            <a:off x="713225" y="4158084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Ej: Prodestcopy.com, ElenaFenoll.com, Atipicamarketing.com</a:t>
            </a:r>
            <a:endParaRPr sz="1800" b="0" i="0" u="none" strike="noStrike" cap="none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657013" y="74507"/>
            <a:ext cx="7796107" cy="5438986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195674"/>
            <a:ext cx="7667734" cy="38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657013" y="74507"/>
            <a:ext cx="7796107" cy="5438986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880" y="227238"/>
            <a:ext cx="7667734" cy="37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5;p8">
            <a:extLst>
              <a:ext uri="{FF2B5EF4-FFF2-40B4-BE49-F238E27FC236}">
                <a16:creationId xmlns:a16="http://schemas.microsoft.com/office/drawing/2014/main" id="{DEA9F1E4-E147-4666-841C-8AF403D87AD8}"/>
              </a:ext>
            </a:extLst>
          </p:cNvPr>
          <p:cNvGrpSpPr/>
          <p:nvPr/>
        </p:nvGrpSpPr>
        <p:grpSpPr>
          <a:xfrm>
            <a:off x="657013" y="74507"/>
            <a:ext cx="7796107" cy="5438986"/>
            <a:chOff x="5291700" y="507975"/>
            <a:chExt cx="2083475" cy="1658225"/>
          </a:xfrm>
        </p:grpSpPr>
        <p:sp>
          <p:nvSpPr>
            <p:cNvPr id="5" name="Google Shape;246;p8">
              <a:extLst>
                <a:ext uri="{FF2B5EF4-FFF2-40B4-BE49-F238E27FC236}">
                  <a16:creationId xmlns:a16="http://schemas.microsoft.com/office/drawing/2014/main" id="{AFD4AB83-8607-4A53-9A3D-73EDD07D6E70}"/>
                </a:ext>
              </a:extLst>
            </p:cNvPr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7;p8">
              <a:extLst>
                <a:ext uri="{FF2B5EF4-FFF2-40B4-BE49-F238E27FC236}">
                  <a16:creationId xmlns:a16="http://schemas.microsoft.com/office/drawing/2014/main" id="{281E14B3-6635-4DF9-AFCA-A9A8D11AEFFC}"/>
                </a:ext>
              </a:extLst>
            </p:cNvPr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8;p8">
              <a:extLst>
                <a:ext uri="{FF2B5EF4-FFF2-40B4-BE49-F238E27FC236}">
                  <a16:creationId xmlns:a16="http://schemas.microsoft.com/office/drawing/2014/main" id="{B42CA2CA-3FB8-4CF1-A3AA-23C8D6B64176}"/>
                </a:ext>
              </a:extLst>
            </p:cNvPr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9;p8">
              <a:extLst>
                <a:ext uri="{FF2B5EF4-FFF2-40B4-BE49-F238E27FC236}">
                  <a16:creationId xmlns:a16="http://schemas.microsoft.com/office/drawing/2014/main" id="{F6132A13-CBF3-42D8-873E-F87A892516CC}"/>
                </a:ext>
              </a:extLst>
            </p:cNvPr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0;p8">
              <a:extLst>
                <a:ext uri="{FF2B5EF4-FFF2-40B4-BE49-F238E27FC236}">
                  <a16:creationId xmlns:a16="http://schemas.microsoft.com/office/drawing/2014/main" id="{3F2D57F1-C1E2-4921-AD45-073DBCD25DAC}"/>
                </a:ext>
              </a:extLst>
            </p:cNvPr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29546AF-AFA0-4AD7-877C-A93F3860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880" y="230341"/>
            <a:ext cx="7667734" cy="37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2097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Digital Choice Boards by Slidesgo">
  <a:themeElements>
    <a:clrScheme name="Simple Light">
      <a:dk1>
        <a:srgbClr val="0C4672"/>
      </a:dk1>
      <a:lt1>
        <a:srgbClr val="28D679"/>
      </a:lt1>
      <a:dk2>
        <a:srgbClr val="00F7C1"/>
      </a:dk2>
      <a:lt2>
        <a:srgbClr val="49DEFC"/>
      </a:lt2>
      <a:accent1>
        <a:srgbClr val="B7EADB"/>
      </a:accent1>
      <a:accent2>
        <a:srgbClr val="5EE29C"/>
      </a:accent2>
      <a:accent3>
        <a:srgbClr val="1A9E58"/>
      </a:accent3>
      <a:accent4>
        <a:srgbClr val="6AAEE2"/>
      </a:accent4>
      <a:accent5>
        <a:srgbClr val="0C67AC"/>
      </a:accent5>
      <a:accent6>
        <a:srgbClr val="117ED1"/>
      </a:accent6>
      <a:hlink>
        <a:srgbClr val="0C4F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696</Words>
  <Application>Microsoft Office PowerPoint</Application>
  <PresentationFormat>Presentación en pantalla (16:9)</PresentationFormat>
  <Paragraphs>99</Paragraphs>
  <Slides>26</Slides>
  <Notes>14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Signika</vt:lpstr>
      <vt:lpstr>Palanquin</vt:lpstr>
      <vt:lpstr>Arial</vt:lpstr>
      <vt:lpstr>Open Sans ExtraBold</vt:lpstr>
      <vt:lpstr>University Digital Choice Boards by Slidesgo</vt:lpstr>
      <vt:lpstr>Cómo convertir el tráfico web en Dinero 🤑</vt:lpstr>
      <vt:lpstr>Maker Digital / Hacedor de cosas</vt:lpstr>
      <vt:lpstr>DISCLAIMER</vt:lpstr>
      <vt:lpstr>YA TENEMOS TRÁFICO … ¿Y AHORA QUÉ?</vt:lpstr>
      <vt:lpstr>CÓMO TRANSFORMAR VISITAS EN DINERO</vt:lpstr>
      <vt:lpstr>SERVICIOS</vt:lpstr>
      <vt:lpstr>Presentación de PowerPoint</vt:lpstr>
      <vt:lpstr>Presentación de PowerPoint</vt:lpstr>
      <vt:lpstr>Presentación de PowerPoint</vt:lpstr>
      <vt:lpstr>Presentación de PowerPoint</vt:lpstr>
      <vt:lpstr>PUBLICIDAD</vt:lpstr>
      <vt:lpstr>Presentación de PowerPoint</vt:lpstr>
      <vt:lpstr>MARKETING AFILIADOS</vt:lpstr>
      <vt:lpstr>Presentación de PowerPoint</vt:lpstr>
      <vt:lpstr>CPA: COSTE POR ACCIÓN</vt:lpstr>
      <vt:lpstr>Presentación de PowerPoint</vt:lpstr>
      <vt:lpstr>SAAS / MEMBRESÍAS</vt:lpstr>
      <vt:lpstr>Presentación de PowerPoint</vt:lpstr>
      <vt:lpstr>INFOPRODUCTOS</vt:lpstr>
      <vt:lpstr>Presentación de PowerPoint</vt:lpstr>
      <vt:lpstr>Presentación de PowerPoint</vt:lpstr>
      <vt:lpstr>ECOMMERCE</vt:lpstr>
      <vt:lpstr>Presentación de PowerPoint</vt:lpstr>
      <vt:lpstr>Presentación de PowerPoint</vt:lpstr>
      <vt:lpstr>PATROCINIOS</vt:lpstr>
      <vt:lpstr>¡Muchas gracias!  Pregunta sin miedo, está to pagao.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convertir el tráfico web en Dinero</dc:title>
  <cp:lastModifiedBy>Ángel Luis</cp:lastModifiedBy>
  <cp:revision>37</cp:revision>
  <dcterms:modified xsi:type="dcterms:W3CDTF">2024-06-05T21:10:56Z</dcterms:modified>
</cp:coreProperties>
</file>